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  <p:sldMasterId id="2147483677" r:id="rId2"/>
    <p:sldMasterId id="2147483689" r:id="rId3"/>
  </p:sldMasterIdLst>
  <p:notesMasterIdLst>
    <p:notesMasterId r:id="rId14"/>
  </p:notesMasterIdLst>
  <p:handoutMasterIdLst>
    <p:handoutMasterId r:id="rId15"/>
  </p:handoutMasterIdLst>
  <p:sldIdLst>
    <p:sldId id="657" r:id="rId4"/>
    <p:sldId id="666" r:id="rId5"/>
    <p:sldId id="714" r:id="rId6"/>
    <p:sldId id="685" r:id="rId7"/>
    <p:sldId id="708" r:id="rId8"/>
    <p:sldId id="715" r:id="rId9"/>
    <p:sldId id="718" r:id="rId10"/>
    <p:sldId id="719" r:id="rId11"/>
    <p:sldId id="720" r:id="rId12"/>
    <p:sldId id="721" r:id="rId13"/>
  </p:sldIdLst>
  <p:sldSz cx="9144000" cy="6858000" type="screen4x3"/>
  <p:notesSz cx="6940550" cy="90805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accent2"/>
      </a:buClr>
      <a:buChar char="–"/>
      <a:defRPr kumimoji="1" sz="20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accent2"/>
      </a:buClr>
      <a:buChar char="–"/>
      <a:defRPr kumimoji="1" sz="20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accent2"/>
      </a:buClr>
      <a:buChar char="–"/>
      <a:defRPr kumimoji="1" sz="20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accent2"/>
      </a:buClr>
      <a:buChar char="–"/>
      <a:defRPr kumimoji="1" sz="20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accent2"/>
      </a:buClr>
      <a:buChar char="–"/>
      <a:defRPr kumimoji="1" sz="20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99"/>
    <a:srgbClr val="0000DC"/>
    <a:srgbClr val="C5F1FF"/>
    <a:srgbClr val="007894"/>
    <a:srgbClr val="478E16"/>
    <a:srgbClr val="FF00FF"/>
    <a:srgbClr val="FFFF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1" autoAdjust="0"/>
    <p:restoredTop sz="84348" autoAdjust="0"/>
  </p:normalViewPr>
  <p:slideViewPr>
    <p:cSldViewPr snapToGrid="0">
      <p:cViewPr>
        <p:scale>
          <a:sx n="90" d="100"/>
          <a:sy n="90" d="100"/>
        </p:scale>
        <p:origin x="-2154" y="-138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259" y="1479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548" y="990"/>
      </p:cViewPr>
      <p:guideLst>
        <p:guide orient="horz" pos="2860"/>
        <p:guide pos="218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32" tIns="44917" rIns="89832" bIns="44917" numCol="1" anchor="t" anchorCtr="0" compatLnSpc="1">
            <a:prstTxWarp prst="textNoShape">
              <a:avLst/>
            </a:prstTxWarp>
          </a:bodyPr>
          <a:lstStyle>
            <a:lvl1pPr defTabSz="900113">
              <a:spcBef>
                <a:spcPct val="0"/>
              </a:spcBef>
              <a:buClrTx/>
              <a:buFontTx/>
              <a:buNone/>
              <a:defRPr kumimoji="0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3825" y="0"/>
            <a:ext cx="30257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32" tIns="44917" rIns="89832" bIns="44917" numCol="1" anchor="t" anchorCtr="0" compatLnSpc="1">
            <a:prstTxWarp prst="textNoShape">
              <a:avLst/>
            </a:prstTxWarp>
          </a:bodyPr>
          <a:lstStyle>
            <a:lvl1pPr algn="r" defTabSz="900113">
              <a:spcBef>
                <a:spcPct val="0"/>
              </a:spcBef>
              <a:buClrTx/>
              <a:buFontTx/>
              <a:buNone/>
              <a:defRPr kumimoji="0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47113"/>
            <a:ext cx="30257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32" tIns="44917" rIns="89832" bIns="44917" numCol="1" anchor="b" anchorCtr="0" compatLnSpc="1">
            <a:prstTxWarp prst="textNoShape">
              <a:avLst/>
            </a:prstTxWarp>
          </a:bodyPr>
          <a:lstStyle>
            <a:lvl1pPr defTabSz="900113">
              <a:spcBef>
                <a:spcPct val="0"/>
              </a:spcBef>
              <a:buClrTx/>
              <a:buFontTx/>
              <a:buNone/>
              <a:defRPr kumimoji="0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3825" y="8647113"/>
            <a:ext cx="30257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32" tIns="44917" rIns="89832" bIns="44917" numCol="1" anchor="b" anchorCtr="0" compatLnSpc="1">
            <a:prstTxWarp prst="textNoShape">
              <a:avLst/>
            </a:prstTxWarp>
          </a:bodyPr>
          <a:lstStyle>
            <a:lvl1pPr algn="r" defTabSz="900113">
              <a:spcBef>
                <a:spcPct val="0"/>
              </a:spcBef>
              <a:buClrTx/>
              <a:buFontTx/>
              <a:buNone/>
              <a:defRPr kumimoji="0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E6A2AE57-3BED-486F-A398-FE2BC0F122A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47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845" tIns="44924" rIns="89845" bIns="44924" numCol="1" anchor="t" anchorCtr="0" compatLnSpc="1">
            <a:prstTxWarp prst="textNoShape">
              <a:avLst/>
            </a:prstTxWarp>
          </a:bodyPr>
          <a:lstStyle>
            <a:lvl1pPr defTabSz="900113">
              <a:spcBef>
                <a:spcPct val="0"/>
              </a:spcBef>
              <a:buClrTx/>
              <a:buFontTx/>
              <a:buNone/>
              <a:defRPr kumimoji="0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427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33825" y="0"/>
            <a:ext cx="3025775" cy="447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845" tIns="44924" rIns="89845" bIns="44924" numCol="1" anchor="t" anchorCtr="0" compatLnSpc="1">
            <a:prstTxWarp prst="textNoShape">
              <a:avLst/>
            </a:prstTxWarp>
          </a:bodyPr>
          <a:lstStyle>
            <a:lvl1pPr algn="r" defTabSz="900113">
              <a:spcBef>
                <a:spcPct val="0"/>
              </a:spcBef>
              <a:buClrTx/>
              <a:buFontTx/>
              <a:buNone/>
              <a:defRPr kumimoji="0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427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5700" y="671513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427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324350"/>
            <a:ext cx="5143500" cy="4098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845" tIns="44924" rIns="89845" bIns="449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7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47113"/>
            <a:ext cx="3025775" cy="447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845" tIns="44924" rIns="89845" bIns="44924" numCol="1" anchor="b" anchorCtr="0" compatLnSpc="1">
            <a:prstTxWarp prst="textNoShape">
              <a:avLst/>
            </a:prstTxWarp>
          </a:bodyPr>
          <a:lstStyle>
            <a:lvl1pPr defTabSz="900113">
              <a:spcBef>
                <a:spcPct val="0"/>
              </a:spcBef>
              <a:buClrTx/>
              <a:buFontTx/>
              <a:buNone/>
              <a:defRPr kumimoji="0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427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3825" y="8647113"/>
            <a:ext cx="3025775" cy="447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845" tIns="44924" rIns="89845" bIns="44924" numCol="1" anchor="b" anchorCtr="0" compatLnSpc="1">
            <a:prstTxWarp prst="textNoShape">
              <a:avLst/>
            </a:prstTxWarp>
          </a:bodyPr>
          <a:lstStyle>
            <a:lvl1pPr algn="r" defTabSz="900113">
              <a:spcBef>
                <a:spcPct val="0"/>
              </a:spcBef>
              <a:buClrTx/>
              <a:buFontTx/>
              <a:buNone/>
              <a:defRPr kumimoji="0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5D0822F5-2E57-442C-80F4-1571946EB6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1B0C4-291E-4F1F-BE3F-0280AD7DEA9F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1600"/>
            <a:ext cx="7772400" cy="1143000"/>
          </a:xfrm>
        </p:spPr>
        <p:txBody>
          <a:bodyPr/>
          <a:lstStyle>
            <a:lvl1pPr>
              <a:defRPr>
                <a:solidFill>
                  <a:srgbClr val="00007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F00DE-BB62-4813-AA17-48548B3438E8}" type="datetime1">
              <a:rPr lang="en-US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36AD0-A560-4999-8CC3-421D20078E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2BF6AC-36F2-4368-B09A-C71F8D196C30}" type="datetime1">
              <a:rPr lang="en-US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273DD-7B7D-4377-83FE-B518BA61AB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3425" y="1600200"/>
            <a:ext cx="3900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313" y="1600200"/>
            <a:ext cx="39004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508CF5-E924-4890-A3B3-314F0F103D9D}" type="datetime1">
              <a:rPr lang="en-US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CAC95-2E17-43A5-93A4-07F0E7E5AD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9250" y="128588"/>
            <a:ext cx="1987550" cy="5997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3425" y="128588"/>
            <a:ext cx="5813425" cy="5997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1600"/>
            <a:ext cx="7772400" cy="1143000"/>
          </a:xfrm>
        </p:spPr>
        <p:txBody>
          <a:bodyPr/>
          <a:lstStyle>
            <a:lvl1pPr>
              <a:defRPr>
                <a:solidFill>
                  <a:srgbClr val="00007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508CF5-E924-4890-A3B3-314F0F103D9D}" type="datetime1">
              <a:rPr lang="en-US">
                <a:solidFill>
                  <a:srgbClr val="000000"/>
                </a:solidFill>
              </a:rPr>
              <a:pPr/>
              <a:t>2/23/2012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CAC95-2E17-43A5-93A4-07F0E7E5AD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C82F9F-2C5A-4753-9589-9F5C74778566}" type="datetime1">
              <a:rPr lang="en-US">
                <a:solidFill>
                  <a:srgbClr val="000000"/>
                </a:solidFill>
              </a:rPr>
              <a:pPr/>
              <a:t>2/23/2012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A1CA7-43D3-4E8F-BBED-D1C7C77100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F4629-FCCC-438C-B9AB-A0351CAC828D}" type="datetime1">
              <a:rPr lang="en-US">
                <a:solidFill>
                  <a:srgbClr val="000000"/>
                </a:solidFill>
              </a:rPr>
              <a:pPr/>
              <a:t>2/23/2012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15B54-B709-48EF-9E26-3CC4995023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2595E9-FCB5-4787-875D-C121F7364C76}" type="datetime1">
              <a:rPr lang="en-US">
                <a:solidFill>
                  <a:srgbClr val="000000"/>
                </a:solidFill>
              </a:rPr>
              <a:pPr/>
              <a:t>2/23/2012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74052-4E61-4DCA-98A6-877056F485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F4532E-39DD-43CB-ACB3-DF45A3CBDC45}" type="datetime1">
              <a:rPr lang="en-US">
                <a:solidFill>
                  <a:srgbClr val="000000"/>
                </a:solidFill>
              </a:rPr>
              <a:pPr/>
              <a:t>2/23/2012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97F81-C478-4236-B151-3559EA9001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619C5-5EAC-43D5-AD08-DCBC77138ED6}" type="datetime1">
              <a:rPr lang="en-US">
                <a:solidFill>
                  <a:srgbClr val="000000"/>
                </a:solidFill>
              </a:rPr>
              <a:pPr/>
              <a:t>2/23/2012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20BAD-AAC4-40F8-BE83-71D7732DD6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C82F9F-2C5A-4753-9589-9F5C74778566}" type="datetime1">
              <a:rPr lang="en-US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A1CA7-43D3-4E8F-BBED-D1C7C77100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BC4CF1-03D1-4121-83B2-D992900150AB}" type="datetime1">
              <a:rPr lang="en-US">
                <a:solidFill>
                  <a:srgbClr val="000000"/>
                </a:solidFill>
              </a:rPr>
              <a:pPr/>
              <a:t>2/23/2012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1482E-873D-4FB6-94A3-495F76EC53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4DC66-BD11-4E7B-ADA5-DDF8E91DEACD}" type="datetime1">
              <a:rPr lang="en-US">
                <a:solidFill>
                  <a:srgbClr val="000000"/>
                </a:solidFill>
              </a:rPr>
              <a:pPr/>
              <a:t>2/23/2012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F482C-B00C-488E-8530-4F7982DC86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F00DE-BB62-4813-AA17-48548B3438E8}" type="datetime1">
              <a:rPr lang="en-US">
                <a:solidFill>
                  <a:srgbClr val="000000"/>
                </a:solidFill>
              </a:rPr>
              <a:pPr/>
              <a:t>2/23/2012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36AD0-A560-4999-8CC3-421D20078E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2BF6AC-36F2-4368-B09A-C71F8D196C30}" type="datetime1">
              <a:rPr lang="en-US">
                <a:solidFill>
                  <a:srgbClr val="000000"/>
                </a:solidFill>
              </a:rPr>
              <a:pPr/>
              <a:t>2/23/2012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273DD-7B7D-4377-83FE-B518BA61AB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F4629-FCCC-438C-B9AB-A0351CAC828D}" type="datetime1">
              <a:rPr lang="en-US"/>
              <a:pPr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15B54-B709-48EF-9E26-3CC4995023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2595E9-FCB5-4787-875D-C121F7364C76}" type="datetime1">
              <a:rPr lang="en-US"/>
              <a:pPr/>
              <a:t>2/23/2012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74052-4E61-4DCA-98A6-877056F485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F4532E-39DD-43CB-ACB3-DF45A3CBDC45}" type="datetime1">
              <a:rPr lang="en-US"/>
              <a:pPr/>
              <a:t>2/23/2012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97F81-C478-4236-B151-3559EA9001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619C5-5EAC-43D5-AD08-DCBC77138ED6}" type="datetime1">
              <a:rPr lang="en-US"/>
              <a:pPr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20BAD-AAC4-40F8-BE83-71D7732DD6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BC4CF1-03D1-4121-83B2-D992900150AB}" type="datetime1">
              <a:rPr lang="en-US"/>
              <a:pPr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1482E-873D-4FB6-94A3-495F76EC53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4DC66-BD11-4E7B-ADA5-DDF8E91DEACD}" type="datetime1">
              <a:rPr lang="en-US"/>
              <a:pPr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F482C-B00C-488E-8530-4F7982DC86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r>
              <a:rPr lang="en-US" smtClean="0"/>
              <a:t>jhbikjb</a:t>
            </a:r>
          </a:p>
          <a:p>
            <a:pPr lvl="1"/>
            <a:r>
              <a:rPr lang="en-US" smtClean="0"/>
              <a:t>erfer</a:t>
            </a:r>
          </a:p>
          <a:p>
            <a:pPr lvl="0"/>
            <a:r>
              <a:rPr lang="en-US" smtClean="0"/>
              <a:t>fghfn</a:t>
            </a:r>
          </a:p>
        </p:txBody>
      </p:sp>
      <p:sp>
        <p:nvSpPr>
          <p:cNvPr id="4200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B2DD4D03-10E2-4E8E-8C75-F776F21F7EC6}" type="datetime1">
              <a:rPr lang="en-US"/>
              <a:pPr/>
              <a:t>2/23/2012</a:t>
            </a:fld>
            <a:endParaRPr lang="en-US"/>
          </a:p>
        </p:txBody>
      </p:sp>
      <p:sp>
        <p:nvSpPr>
          <p:cNvPr id="4200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B70CAB13-37D7-4919-A74A-882E4DFDF0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advClick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400" b="1">
          <a:solidFill>
            <a:srgbClr val="0000D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/>
          <p:nvPr userDrawn="1"/>
        </p:nvSpPr>
        <p:spPr>
          <a:xfrm>
            <a:off x="0" y="1047750"/>
            <a:ext cx="9144000" cy="90488"/>
          </a:xfrm>
          <a:prstGeom prst="rect">
            <a:avLst/>
          </a:prstGeom>
          <a:gradFill flip="none" rotWithShape="1">
            <a:gsLst>
              <a:gs pos="0">
                <a:srgbClr val="90CB49"/>
              </a:gs>
              <a:gs pos="100000">
                <a:srgbClr val="78AB3E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en-US" sz="1800">
              <a:solidFill>
                <a:srgbClr val="FFFFFF"/>
              </a:solidFill>
            </a:endParaRPr>
          </a:p>
        </p:txBody>
      </p:sp>
      <p:pic>
        <p:nvPicPr>
          <p:cNvPr id="8197" name="Picture 8" descr="kosmix_star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3988" y="441325"/>
            <a:ext cx="4286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itle Placeholder 1"/>
          <p:cNvSpPr>
            <a:spLocks noGrp="1"/>
          </p:cNvSpPr>
          <p:nvPr>
            <p:ph type="title"/>
          </p:nvPr>
        </p:nvSpPr>
        <p:spPr bwMode="auto">
          <a:xfrm>
            <a:off x="590550" y="128588"/>
            <a:ext cx="83613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5738" y="1336675"/>
            <a:ext cx="8785225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/>
  <p:txStyles>
    <p:titleStyle>
      <a:lvl1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8FCB42"/>
        </a:buClr>
        <a:buFont typeface="Arial" charset="0"/>
        <a:buChar char="•"/>
        <a:defRPr sz="2800">
          <a:solidFill>
            <a:srgbClr val="6600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8FCB42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FCB42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FCB42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FCB42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FCB42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FCB42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FCB42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FCB42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r>
              <a:rPr lang="en-US" smtClean="0"/>
              <a:t>jhbikjb</a:t>
            </a:r>
          </a:p>
          <a:p>
            <a:pPr lvl="1"/>
            <a:r>
              <a:rPr lang="en-US" smtClean="0"/>
              <a:t>erfer</a:t>
            </a:r>
          </a:p>
          <a:p>
            <a:pPr lvl="0"/>
            <a:r>
              <a:rPr lang="en-US" smtClean="0"/>
              <a:t>fghfn</a:t>
            </a:r>
          </a:p>
        </p:txBody>
      </p:sp>
      <p:sp>
        <p:nvSpPr>
          <p:cNvPr id="4200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B2DD4D03-10E2-4E8E-8C75-F776F21F7EC6}" type="datetime1">
              <a:rPr lang="en-US">
                <a:solidFill>
                  <a:srgbClr val="000000"/>
                </a:solidFill>
              </a:rPr>
              <a:pPr/>
              <a:t>2/23/2012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200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B70CAB13-37D7-4919-A74A-882E4DFDF0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advClick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400" b="1">
          <a:solidFill>
            <a:srgbClr val="0000D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14988" y="3235717"/>
            <a:ext cx="4892131" cy="1031875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dirty="0" err="1" smtClean="0"/>
              <a:t>AnHai</a:t>
            </a:r>
            <a:r>
              <a:rPr lang="en-US" dirty="0" smtClean="0"/>
              <a:t> Doan</a:t>
            </a:r>
          </a:p>
          <a:p>
            <a:pPr algn="l">
              <a:lnSpc>
                <a:spcPct val="90000"/>
              </a:lnSpc>
            </a:pPr>
            <a:r>
              <a:rPr lang="en-US" dirty="0" smtClean="0"/>
              <a:t>University of Wisconsin</a:t>
            </a:r>
          </a:p>
          <a:p>
            <a:pPr algn="l">
              <a:lnSpc>
                <a:spcPct val="90000"/>
              </a:lnSpc>
            </a:pPr>
            <a:r>
              <a:rPr lang="en-US" dirty="0" smtClean="0"/>
              <a:t>@</a:t>
            </a:r>
            <a:r>
              <a:rPr lang="en-US" dirty="0" err="1" smtClean="0"/>
              <a:t>WalmartLabs</a:t>
            </a:r>
            <a:endParaRPr lang="en-US" dirty="0" smtClean="0"/>
          </a:p>
          <a:p>
            <a:pPr algn="l">
              <a:lnSpc>
                <a:spcPct val="90000"/>
              </a:lnSpc>
            </a:pPr>
            <a:r>
              <a:rPr lang="en-US" dirty="0" smtClean="0"/>
              <a:t> </a:t>
            </a:r>
            <a:endParaRPr lang="en-US" sz="2000" i="1" dirty="0" smtClean="0"/>
          </a:p>
          <a:p>
            <a:pPr algn="r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2113" y="740673"/>
            <a:ext cx="8267700" cy="16891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“Social Networks on the Cloud”</a:t>
            </a:r>
            <a:br>
              <a:rPr lang="en-US" dirty="0" smtClean="0"/>
            </a:br>
            <a:r>
              <a:rPr lang="en-US" dirty="0" smtClean="0"/>
              <a:t>Challenges at </a:t>
            </a:r>
            <a:r>
              <a:rPr lang="en-US" dirty="0" err="1" smtClean="0"/>
              <a:t>Kosmix</a:t>
            </a:r>
            <a:r>
              <a:rPr lang="en-US" dirty="0" smtClean="0"/>
              <a:t> / </a:t>
            </a:r>
            <a:r>
              <a:rPr lang="en-US" dirty="0" err="1" smtClean="0"/>
              <a:t>WalmartLabs</a:t>
            </a:r>
            <a:endParaRPr lang="en-US" dirty="0"/>
          </a:p>
        </p:txBody>
      </p:sp>
      <p:pic>
        <p:nvPicPr>
          <p:cNvPr id="16387" name="Picture 8" descr="whitew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914" y="2845698"/>
            <a:ext cx="1084716" cy="170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1414" y="5119121"/>
            <a:ext cx="45524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4800" dirty="0" smtClean="0">
                <a:solidFill>
                  <a:srgbClr val="FFC000"/>
                </a:solidFill>
              </a:rPr>
              <a:t>@</a:t>
            </a:r>
            <a:r>
              <a:rPr lang="en-US" sz="4800" b="1" dirty="0" err="1" smtClean="0">
                <a:solidFill>
                  <a:srgbClr val="0070C0"/>
                </a:solidFill>
              </a:rPr>
              <a:t>Walmart</a:t>
            </a:r>
            <a:r>
              <a:rPr lang="en-US" sz="4800" dirty="0" err="1" smtClean="0">
                <a:solidFill>
                  <a:srgbClr val="FFC000"/>
                </a:solidFill>
              </a:rPr>
              <a:t>Labs</a:t>
            </a:r>
            <a:endParaRPr lang="en-US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7462"/>
            <a:ext cx="7772400" cy="685800"/>
          </a:xfrm>
        </p:spPr>
        <p:txBody>
          <a:bodyPr/>
          <a:lstStyle/>
          <a:p>
            <a:r>
              <a:rPr lang="en-US" dirty="0" smtClean="0"/>
              <a:t>Wrapping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4151"/>
            <a:ext cx="8686800" cy="4391247"/>
          </a:xfrm>
        </p:spPr>
        <p:txBody>
          <a:bodyPr/>
          <a:lstStyle/>
          <a:p>
            <a:r>
              <a:rPr lang="en-US" dirty="0" smtClean="0"/>
              <a:t>Numerous social networks out there</a:t>
            </a:r>
          </a:p>
          <a:p>
            <a:pPr lvl="1"/>
            <a:r>
              <a:rPr lang="en-US" dirty="0" smtClean="0"/>
              <a:t>Built from raw data, using algorithms and humans</a:t>
            </a:r>
          </a:p>
          <a:p>
            <a:pPr lvl="1"/>
            <a:r>
              <a:rPr lang="en-US" dirty="0" smtClean="0"/>
              <a:t>Social genome @ </a:t>
            </a:r>
            <a:r>
              <a:rPr lang="en-US" dirty="0" err="1" smtClean="0"/>
              <a:t>WalmartLabs</a:t>
            </a:r>
            <a:r>
              <a:rPr lang="en-US" dirty="0" smtClean="0"/>
              <a:t>, </a:t>
            </a:r>
            <a:r>
              <a:rPr lang="en-US" dirty="0" err="1" smtClean="0"/>
              <a:t>DBLife</a:t>
            </a:r>
            <a:r>
              <a:rPr lang="en-US" dirty="0" smtClean="0"/>
              <a:t>, Google Scholar, </a:t>
            </a:r>
            <a:br>
              <a:rPr lang="en-US" dirty="0" smtClean="0"/>
            </a:br>
            <a:r>
              <a:rPr lang="en-US" dirty="0" smtClean="0"/>
              <a:t>network of biomed researchers, etc.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Key challenges</a:t>
            </a:r>
          </a:p>
          <a:p>
            <a:pPr lvl="1"/>
            <a:r>
              <a:rPr lang="en-US" dirty="0" smtClean="0"/>
              <a:t>Data integration: traditional Web data + social media</a:t>
            </a:r>
          </a:p>
          <a:p>
            <a:pPr lvl="1"/>
            <a:r>
              <a:rPr lang="en-US" dirty="0" smtClean="0"/>
              <a:t>Big and fast data</a:t>
            </a:r>
          </a:p>
          <a:p>
            <a:pPr lvl="1"/>
            <a:r>
              <a:rPr lang="en-US" dirty="0" err="1" smtClean="0"/>
              <a:t>Crowdsourcing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87829"/>
          </a:xfrm>
        </p:spPr>
        <p:txBody>
          <a:bodyPr/>
          <a:lstStyle/>
          <a:p>
            <a:r>
              <a:rPr lang="en-US" dirty="0" smtClean="0"/>
              <a:t>Building a Big Social Network</a:t>
            </a:r>
            <a:endParaRPr lang="en-US" dirty="0"/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2534791" y="2565984"/>
            <a:ext cx="2298471" cy="187538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 b="1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8310" y="2027372"/>
            <a:ext cx="13589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 dirty="0">
                <a:solidFill>
                  <a:srgbClr val="000000"/>
                </a:solidFill>
              </a:rPr>
              <a:t>IMDB</a:t>
            </a:r>
            <a:br>
              <a:rPr kumimoji="0" lang="en-US" sz="1600" b="1" dirty="0">
                <a:solidFill>
                  <a:srgbClr val="000000"/>
                </a:solidFill>
              </a:rPr>
            </a:br>
            <a:r>
              <a:rPr kumimoji="0" lang="en-US" sz="1600" b="1" dirty="0" err="1">
                <a:solidFill>
                  <a:srgbClr val="000000"/>
                </a:solidFill>
              </a:rPr>
              <a:t>Musicbrainz</a:t>
            </a:r>
            <a:endParaRPr kumimoji="0" lang="en-US" sz="1600" b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 dirty="0">
                <a:solidFill>
                  <a:srgbClr val="000000"/>
                </a:solidFill>
              </a:rPr>
              <a:t>Wikipedia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 dirty="0">
                <a:solidFill>
                  <a:srgbClr val="000000"/>
                </a:solidFill>
              </a:rPr>
              <a:t>… 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604641" y="2641734"/>
            <a:ext cx="215956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i="1" dirty="0">
                <a:solidFill>
                  <a:srgbClr val="000000"/>
                </a:solidFill>
              </a:rPr>
              <a:t>Information </a:t>
            </a:r>
            <a:r>
              <a:rPr kumimoji="0" lang="en-US" sz="1600" i="1" dirty="0" smtClean="0">
                <a:solidFill>
                  <a:srgbClr val="000000"/>
                </a:solidFill>
              </a:rPr>
              <a:t>extraction</a:t>
            </a:r>
            <a:endParaRPr kumimoji="0" lang="en-US" sz="1600" i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i="1" dirty="0" smtClean="0">
                <a:solidFill>
                  <a:srgbClr val="000000"/>
                </a:solidFill>
              </a:rPr>
              <a:t>Entity disambiguation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i="1" dirty="0" smtClean="0">
                <a:solidFill>
                  <a:srgbClr val="000000"/>
                </a:solidFill>
              </a:rPr>
              <a:t>Entity merging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i="1" dirty="0" smtClean="0">
                <a:solidFill>
                  <a:srgbClr val="000000"/>
                </a:solidFill>
              </a:rPr>
              <a:t>Schema matching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i="1" dirty="0" smtClean="0">
                <a:solidFill>
                  <a:srgbClr val="000000"/>
                </a:solidFill>
              </a:rPr>
              <a:t>Event detection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i="1" dirty="0" smtClean="0">
                <a:solidFill>
                  <a:srgbClr val="000000"/>
                </a:solidFill>
              </a:rPr>
              <a:t>Event monitoring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i="1" dirty="0" smtClean="0">
                <a:solidFill>
                  <a:srgbClr val="000000"/>
                </a:solidFill>
              </a:rPr>
              <a:t> ...</a:t>
            </a:r>
            <a:endParaRPr kumimoji="0" lang="en-US" sz="1600" i="1" dirty="0">
              <a:solidFill>
                <a:srgbClr val="000000"/>
              </a:solidFill>
            </a:endParaRPr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1698627" y="3463610"/>
            <a:ext cx="56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>
            <a:off x="4923978" y="3427098"/>
            <a:ext cx="606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pic>
        <p:nvPicPr>
          <p:cNvPr id="29" name="Picture 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77826">
            <a:off x="352198" y="4206881"/>
            <a:ext cx="4540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8"/>
          <p:cNvPicPr>
            <a:picLocks noChangeAspect="1" noChangeArrowheads="1"/>
          </p:cNvPicPr>
          <p:nvPr/>
        </p:nvPicPr>
        <p:blipFill>
          <a:blip r:embed="rId3" cstate="print"/>
          <a:srcRect r="4102"/>
          <a:stretch>
            <a:fillRect/>
          </a:stretch>
        </p:blipFill>
        <p:spPr bwMode="auto">
          <a:xfrm rot="684336">
            <a:off x="292555" y="3509741"/>
            <a:ext cx="4937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7" descr="Flickr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16586">
            <a:off x="922111" y="3894368"/>
            <a:ext cx="62706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6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7033" y="4669068"/>
            <a:ext cx="4254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9"/>
          <p:cNvPicPr>
            <a:picLocks noChangeAspect="1" noChangeArrowheads="1"/>
          </p:cNvPicPr>
          <p:nvPr/>
        </p:nvPicPr>
        <p:blipFill>
          <a:blip r:embed="rId6" cstate="print"/>
          <a:srcRect r="6400"/>
          <a:stretch>
            <a:fillRect/>
          </a:stretch>
        </p:blipFill>
        <p:spPr bwMode="auto">
          <a:xfrm rot="20649217">
            <a:off x="941614" y="3140536"/>
            <a:ext cx="476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/>
          <p:nvPr/>
        </p:nvSpPr>
        <p:spPr>
          <a:xfrm>
            <a:off x="5442864" y="2264238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Social Genome</a:t>
            </a:r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5896196" y="2783806"/>
            <a:ext cx="88900" cy="139700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31"/>
          <p:cNvSpPr>
            <a:spLocks noChangeArrowheads="1"/>
          </p:cNvSpPr>
          <p:nvPr/>
        </p:nvSpPr>
        <p:spPr bwMode="auto">
          <a:xfrm>
            <a:off x="6254971" y="2991768"/>
            <a:ext cx="88900" cy="139700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32"/>
          <p:cNvSpPr>
            <a:spLocks noChangeArrowheads="1"/>
          </p:cNvSpPr>
          <p:nvPr/>
        </p:nvSpPr>
        <p:spPr bwMode="auto">
          <a:xfrm>
            <a:off x="6434358" y="3339431"/>
            <a:ext cx="88900" cy="139700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33"/>
          <p:cNvSpPr>
            <a:spLocks noChangeArrowheads="1"/>
          </p:cNvSpPr>
          <p:nvPr/>
        </p:nvSpPr>
        <p:spPr bwMode="auto">
          <a:xfrm>
            <a:off x="6075583" y="3547393"/>
            <a:ext cx="88900" cy="139700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>
            <a:off x="5761258" y="3963318"/>
            <a:ext cx="90488" cy="139700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35"/>
          <p:cNvSpPr>
            <a:spLocks noChangeArrowheads="1"/>
          </p:cNvSpPr>
          <p:nvPr/>
        </p:nvSpPr>
        <p:spPr bwMode="auto">
          <a:xfrm>
            <a:off x="6031133" y="4172868"/>
            <a:ext cx="88900" cy="141288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36"/>
          <p:cNvSpPr>
            <a:spLocks noChangeArrowheads="1"/>
          </p:cNvSpPr>
          <p:nvPr/>
        </p:nvSpPr>
        <p:spPr bwMode="auto">
          <a:xfrm>
            <a:off x="6545483" y="3836318"/>
            <a:ext cx="90488" cy="139700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7"/>
          <p:cNvSpPr>
            <a:spLocks noChangeShapeType="1"/>
          </p:cNvSpPr>
          <p:nvPr/>
        </p:nvSpPr>
        <p:spPr bwMode="auto">
          <a:xfrm flipH="1" flipV="1">
            <a:off x="5978746" y="2886993"/>
            <a:ext cx="276225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8"/>
          <p:cNvSpPr>
            <a:spLocks noChangeShapeType="1"/>
          </p:cNvSpPr>
          <p:nvPr/>
        </p:nvSpPr>
        <p:spPr bwMode="auto">
          <a:xfrm flipV="1">
            <a:off x="6335933" y="2886993"/>
            <a:ext cx="330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>
            <a:off x="6329583" y="3107656"/>
            <a:ext cx="119063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40"/>
          <p:cNvSpPr>
            <a:spLocks noChangeShapeType="1"/>
          </p:cNvSpPr>
          <p:nvPr/>
        </p:nvSpPr>
        <p:spPr bwMode="auto">
          <a:xfrm flipH="1">
            <a:off x="6142258" y="3120356"/>
            <a:ext cx="134938" cy="439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41"/>
          <p:cNvSpPr>
            <a:spLocks noChangeShapeType="1"/>
          </p:cNvSpPr>
          <p:nvPr/>
        </p:nvSpPr>
        <p:spPr bwMode="auto">
          <a:xfrm>
            <a:off x="5940646" y="2910806"/>
            <a:ext cx="149225" cy="649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42"/>
          <p:cNvSpPr>
            <a:spLocks noChangeShapeType="1"/>
          </p:cNvSpPr>
          <p:nvPr/>
        </p:nvSpPr>
        <p:spPr bwMode="auto">
          <a:xfrm>
            <a:off x="6134321" y="3675981"/>
            <a:ext cx="411162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43"/>
          <p:cNvSpPr>
            <a:spLocks noChangeShapeType="1"/>
          </p:cNvSpPr>
          <p:nvPr/>
        </p:nvSpPr>
        <p:spPr bwMode="auto">
          <a:xfrm flipH="1">
            <a:off x="5827933" y="3652168"/>
            <a:ext cx="254000" cy="334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44"/>
          <p:cNvSpPr>
            <a:spLocks noChangeShapeType="1"/>
          </p:cNvSpPr>
          <p:nvPr/>
        </p:nvSpPr>
        <p:spPr bwMode="auto">
          <a:xfrm flipH="1">
            <a:off x="6075583" y="3675981"/>
            <a:ext cx="30163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45"/>
          <p:cNvSpPr>
            <a:spLocks noChangeArrowheads="1"/>
          </p:cNvSpPr>
          <p:nvPr/>
        </p:nvSpPr>
        <p:spPr bwMode="auto">
          <a:xfrm>
            <a:off x="6658196" y="2783806"/>
            <a:ext cx="88900" cy="139700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7" name="Picture 49" descr="ANd9GcRCU7BLT-pljOkfXhnom7DNPFmMrYr79tXJB_AY5zb74aZWvHi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93038" y="2824363"/>
            <a:ext cx="803275" cy="803275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7596712" y="3859122"/>
            <a:ext cx="1106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dirty="0" err="1" smtClean="0">
                <a:solidFill>
                  <a:schemeClr val="tx1"/>
                </a:solidFill>
              </a:rPr>
              <a:t>Shopycat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52" name="Rectangle 28"/>
          <p:cNvSpPr>
            <a:spLocks noChangeArrowheads="1"/>
          </p:cNvSpPr>
          <p:nvPr/>
        </p:nvSpPr>
        <p:spPr bwMode="auto">
          <a:xfrm>
            <a:off x="1158875" y="5501595"/>
            <a:ext cx="7078663" cy="10223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2272382" y="5458732"/>
            <a:ext cx="48622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dirty="0">
                <a:solidFill>
                  <a:srgbClr val="FF3300"/>
                </a:solidFill>
              </a:rPr>
              <a:t>Highly scalable real-time infrastructure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dirty="0">
                <a:solidFill>
                  <a:srgbClr val="000000"/>
                </a:solidFill>
              </a:rPr>
              <a:t>File system      </a:t>
            </a:r>
            <a:r>
              <a:rPr kumimoji="0" lang="en-US" sz="1600" dirty="0" smtClean="0">
                <a:solidFill>
                  <a:srgbClr val="000000"/>
                </a:solidFill>
              </a:rPr>
              <a:t>RDBMS      </a:t>
            </a:r>
            <a:r>
              <a:rPr kumimoji="0" lang="en-US" sz="1600" dirty="0" err="1" smtClean="0">
                <a:solidFill>
                  <a:srgbClr val="000000"/>
                </a:solidFill>
              </a:rPr>
              <a:t>Hadoop</a:t>
            </a:r>
            <a:r>
              <a:rPr kumimoji="0" lang="en-US" sz="1600" dirty="0" smtClean="0">
                <a:solidFill>
                  <a:srgbClr val="000000"/>
                </a:solidFill>
              </a:rPr>
              <a:t>          </a:t>
            </a:r>
            <a:r>
              <a:rPr kumimoji="0" lang="en-US" sz="1600" dirty="0">
                <a:solidFill>
                  <a:srgbClr val="000000"/>
                </a:solidFill>
              </a:rPr>
              <a:t>Muppet    </a:t>
            </a: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5438112" y="6169932"/>
            <a:ext cx="2298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>
                <a:solidFill>
                  <a:srgbClr val="000000"/>
                </a:solidFill>
              </a:rPr>
              <a:t>Slates   Stream servers</a:t>
            </a:r>
          </a:p>
        </p:txBody>
      </p:sp>
      <p:sp>
        <p:nvSpPr>
          <p:cNvPr id="55" name="AutoShape 19"/>
          <p:cNvSpPr>
            <a:spLocks/>
          </p:cNvSpPr>
          <p:nvPr/>
        </p:nvSpPr>
        <p:spPr bwMode="auto">
          <a:xfrm rot="5400000">
            <a:off x="4325482" y="1190852"/>
            <a:ext cx="384175" cy="8164286"/>
          </a:xfrm>
          <a:prstGeom prst="rightBrace">
            <a:avLst>
              <a:gd name="adj1" fmla="val 139080"/>
              <a:gd name="adj2" fmla="val 50000"/>
            </a:avLst>
          </a:prstGeom>
          <a:noFill/>
          <a:ln w="9525" cap="sq">
            <a:solidFill>
              <a:schemeClr val="tx1"/>
            </a:solidFill>
            <a:round/>
            <a:headEnd/>
            <a:tailEnd/>
          </a:ln>
        </p:spPr>
        <p:txBody>
          <a:bodyPr wrap="none" lIns="91282" tIns="45643" rIns="91282" bIns="45643" anchor="ctr"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 b="1">
              <a:solidFill>
                <a:srgbClr val="000000"/>
              </a:solidFill>
            </a:endParaRPr>
          </a:p>
        </p:txBody>
      </p:sp>
      <p:sp>
        <p:nvSpPr>
          <p:cNvPr id="56" name="Line 18"/>
          <p:cNvSpPr>
            <a:spLocks noChangeShapeType="1"/>
          </p:cNvSpPr>
          <p:nvPr/>
        </p:nvSpPr>
        <p:spPr bwMode="auto">
          <a:xfrm flipH="1">
            <a:off x="5915949" y="5998482"/>
            <a:ext cx="431800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57" name="Line 19"/>
          <p:cNvSpPr>
            <a:spLocks noChangeShapeType="1"/>
          </p:cNvSpPr>
          <p:nvPr/>
        </p:nvSpPr>
        <p:spPr bwMode="auto">
          <a:xfrm>
            <a:off x="6563649" y="6028645"/>
            <a:ext cx="3079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58" name="Rectangle 29"/>
          <p:cNvSpPr>
            <a:spLocks noChangeArrowheads="1"/>
          </p:cNvSpPr>
          <p:nvPr/>
        </p:nvSpPr>
        <p:spPr bwMode="auto">
          <a:xfrm>
            <a:off x="2379663" y="1019851"/>
            <a:ext cx="4754562" cy="6461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2476500" y="1046838"/>
            <a:ext cx="464661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>
                <a:solidFill>
                  <a:srgbClr val="FF3300"/>
                </a:solidFill>
              </a:rPr>
              <a:t>Crowd sourcing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>
                <a:solidFill>
                  <a:srgbClr val="000000"/>
                </a:solidFill>
              </a:rPr>
              <a:t>internal analysts, users, Mechanical Turks, others</a:t>
            </a:r>
          </a:p>
        </p:txBody>
      </p:sp>
      <p:sp>
        <p:nvSpPr>
          <p:cNvPr id="60" name="AutoShape 19"/>
          <p:cNvSpPr>
            <a:spLocks/>
          </p:cNvSpPr>
          <p:nvPr/>
        </p:nvSpPr>
        <p:spPr bwMode="auto">
          <a:xfrm rot="5400000">
            <a:off x="4320039" y="-2221371"/>
            <a:ext cx="384175" cy="8044544"/>
          </a:xfrm>
          <a:prstGeom prst="rightBrace">
            <a:avLst>
              <a:gd name="adj1" fmla="val 139080"/>
              <a:gd name="adj2" fmla="val 50000"/>
            </a:avLst>
          </a:prstGeom>
          <a:noFill/>
          <a:ln w="9525" cap="sq">
            <a:solidFill>
              <a:schemeClr val="tx1"/>
            </a:solidFill>
            <a:round/>
            <a:headEnd/>
            <a:tailEnd/>
          </a:ln>
        </p:spPr>
        <p:txBody>
          <a:bodyPr wrap="none" lIns="91282" tIns="45643" rIns="91282" bIns="45643" anchor="ctr"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 b="1">
              <a:solidFill>
                <a:srgbClr val="000000"/>
              </a:solidFill>
            </a:endParaRPr>
          </a:p>
        </p:txBody>
      </p:sp>
      <p:pic>
        <p:nvPicPr>
          <p:cNvPr id="61" name="Picture 17" descr="j00786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177213" y="786488"/>
            <a:ext cx="27463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17" descr="j00786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887538" y="950001"/>
            <a:ext cx="27463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17" descr="j00786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272338" y="929363"/>
            <a:ext cx="27463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ectangle 54"/>
          <p:cNvSpPr>
            <a:spLocks noChangeArrowheads="1"/>
          </p:cNvSpPr>
          <p:nvPr/>
        </p:nvSpPr>
        <p:spPr bwMode="auto">
          <a:xfrm>
            <a:off x="7453313" y="4494213"/>
            <a:ext cx="1690687" cy="436562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7532914" y="2264238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Applications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424"/>
            <a:ext cx="7772400" cy="685800"/>
          </a:xfrm>
        </p:spPr>
        <p:txBody>
          <a:bodyPr/>
          <a:lstStyle/>
          <a:p>
            <a:r>
              <a:rPr lang="en-US" dirty="0" smtClean="0"/>
              <a:t>Social Genome</a:t>
            </a:r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68614" y="602110"/>
            <a:ext cx="411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0000"/>
                </a:solidFill>
              </a:rPr>
              <a:t>all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51177" y="1073597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0000"/>
                </a:solidFill>
              </a:rPr>
              <a:t>people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63902" y="1586360"/>
            <a:ext cx="793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0000"/>
                </a:solidFill>
              </a:rPr>
              <a:t>actors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79627" y="2103885"/>
            <a:ext cx="1438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0000"/>
                </a:solidFill>
              </a:rPr>
              <a:t>Angelia Jolie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670277" y="2103885"/>
            <a:ext cx="1281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0000"/>
                </a:solidFill>
              </a:rPr>
              <a:t>Mel Gibson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12977" y="1073597"/>
            <a:ext cx="815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0000"/>
                </a:solidFill>
              </a:rPr>
              <a:t>places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636939" y="1400622"/>
            <a:ext cx="200025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989364" y="1884810"/>
            <a:ext cx="200025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1270227" y="889447"/>
            <a:ext cx="200025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705077" y="889447"/>
            <a:ext cx="447675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>
            <a:off x="1479777" y="1884810"/>
            <a:ext cx="357187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046639" y="1073597"/>
            <a:ext cx="1450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CC0000"/>
                </a:solidFill>
              </a:rPr>
              <a:t>Twitter users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037114" y="1586360"/>
            <a:ext cx="2809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CC0000"/>
                </a:solidFill>
              </a:rPr>
              <a:t>@melgibson   @dsmith  …</a:t>
            </a:r>
            <a:r>
              <a:rPr kumimoji="0" lang="en-US" sz="16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380389" y="1073597"/>
            <a:ext cx="1052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CC0000"/>
                </a:solidFill>
              </a:rPr>
              <a:t>FB users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023202" y="1586360"/>
            <a:ext cx="281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CC0000"/>
                </a:solidFill>
              </a:rPr>
              <a:t>mel-gibson   davesmith   …</a:t>
            </a: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1379764" y="889447"/>
            <a:ext cx="191135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1444852" y="856110"/>
            <a:ext cx="4935537" cy="284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>
            <a:off x="3645127" y="1378397"/>
            <a:ext cx="111125" cy="22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3784827" y="1387922"/>
            <a:ext cx="923925" cy="22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H="1">
            <a:off x="6677252" y="1378397"/>
            <a:ext cx="103187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6816952" y="1368872"/>
            <a:ext cx="663575" cy="25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2264002" y="1946722"/>
            <a:ext cx="1296987" cy="749300"/>
          </a:xfrm>
          <a:custGeom>
            <a:avLst/>
            <a:gdLst>
              <a:gd name="T0" fmla="*/ 0 w 817"/>
              <a:gd name="T1" fmla="*/ 324 h 472"/>
              <a:gd name="T2" fmla="*/ 112 w 817"/>
              <a:gd name="T3" fmla="*/ 400 h 472"/>
              <a:gd name="T4" fmla="*/ 353 w 817"/>
              <a:gd name="T5" fmla="*/ 465 h 472"/>
              <a:gd name="T6" fmla="*/ 635 w 817"/>
              <a:gd name="T7" fmla="*/ 359 h 472"/>
              <a:gd name="T8" fmla="*/ 776 w 817"/>
              <a:gd name="T9" fmla="*/ 130 h 472"/>
              <a:gd name="T10" fmla="*/ 817 w 817"/>
              <a:gd name="T11" fmla="*/ 0 h 4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17"/>
              <a:gd name="T19" fmla="*/ 0 h 472"/>
              <a:gd name="T20" fmla="*/ 817 w 817"/>
              <a:gd name="T21" fmla="*/ 472 h 4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17" h="472">
                <a:moveTo>
                  <a:pt x="0" y="324"/>
                </a:moveTo>
                <a:cubicBezTo>
                  <a:pt x="26" y="350"/>
                  <a:pt x="53" y="376"/>
                  <a:pt x="112" y="400"/>
                </a:cubicBezTo>
                <a:cubicBezTo>
                  <a:pt x="171" y="424"/>
                  <a:pt x="266" y="472"/>
                  <a:pt x="353" y="465"/>
                </a:cubicBezTo>
                <a:cubicBezTo>
                  <a:pt x="440" y="458"/>
                  <a:pt x="565" y="415"/>
                  <a:pt x="635" y="359"/>
                </a:cubicBezTo>
                <a:cubicBezTo>
                  <a:pt x="705" y="303"/>
                  <a:pt x="746" y="190"/>
                  <a:pt x="776" y="130"/>
                </a:cubicBezTo>
                <a:cubicBezTo>
                  <a:pt x="806" y="70"/>
                  <a:pt x="811" y="35"/>
                  <a:pt x="81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 b="1">
              <a:solidFill>
                <a:srgbClr val="000000"/>
              </a:solidFill>
            </a:endParaRPr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2197327" y="1937197"/>
            <a:ext cx="3967162" cy="1031875"/>
          </a:xfrm>
          <a:custGeom>
            <a:avLst/>
            <a:gdLst>
              <a:gd name="T0" fmla="*/ 0 w 2569"/>
              <a:gd name="T1" fmla="*/ 353 h 650"/>
              <a:gd name="T2" fmla="*/ 177 w 2569"/>
              <a:gd name="T3" fmla="*/ 535 h 650"/>
              <a:gd name="T4" fmla="*/ 653 w 2569"/>
              <a:gd name="T5" fmla="*/ 629 h 650"/>
              <a:gd name="T6" fmla="*/ 1658 w 2569"/>
              <a:gd name="T7" fmla="*/ 406 h 650"/>
              <a:gd name="T8" fmla="*/ 2569 w 2569"/>
              <a:gd name="T9" fmla="*/ 0 h 6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9"/>
              <a:gd name="T16" fmla="*/ 0 h 650"/>
              <a:gd name="T17" fmla="*/ 2569 w 2569"/>
              <a:gd name="T18" fmla="*/ 650 h 6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9" h="650">
                <a:moveTo>
                  <a:pt x="0" y="353"/>
                </a:moveTo>
                <a:cubicBezTo>
                  <a:pt x="34" y="421"/>
                  <a:pt x="68" y="489"/>
                  <a:pt x="177" y="535"/>
                </a:cubicBezTo>
                <a:cubicBezTo>
                  <a:pt x="286" y="581"/>
                  <a:pt x="406" y="650"/>
                  <a:pt x="653" y="629"/>
                </a:cubicBezTo>
                <a:cubicBezTo>
                  <a:pt x="900" y="608"/>
                  <a:pt x="1339" y="511"/>
                  <a:pt x="1658" y="406"/>
                </a:cubicBezTo>
                <a:cubicBezTo>
                  <a:pt x="1977" y="301"/>
                  <a:pt x="2273" y="150"/>
                  <a:pt x="256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 b="1">
              <a:solidFill>
                <a:srgbClr val="000000"/>
              </a:solidFill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6134327" y="3283397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9900"/>
                </a:solidFill>
              </a:rPr>
              <a:t>events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5405664" y="3772347"/>
            <a:ext cx="1190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9900"/>
                </a:solidFill>
              </a:rPr>
              <a:t>celebrities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4453164" y="3772347"/>
            <a:ext cx="804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9900"/>
                </a:solidFill>
              </a:rPr>
              <a:t>sports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774089" y="3772347"/>
            <a:ext cx="1271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9900"/>
                </a:solidFill>
              </a:rPr>
              <a:t>politics   …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4948464" y="4289872"/>
            <a:ext cx="184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9900"/>
                </a:solidFill>
              </a:rPr>
              <a:t>Gibson</a:t>
            </a:r>
            <a:r>
              <a:rPr kumimoji="0" lang="en-US" sz="1600" b="1">
                <a:solidFill>
                  <a:srgbClr val="000000"/>
                </a:solidFill>
              </a:rPr>
              <a:t> </a:t>
            </a:r>
            <a:r>
              <a:rPr kumimoji="0" lang="en-US" sz="1600" b="1">
                <a:solidFill>
                  <a:srgbClr val="009900"/>
                </a:solidFill>
              </a:rPr>
              <a:t>car</a:t>
            </a:r>
            <a:r>
              <a:rPr kumimoji="0" lang="en-US" sz="1600" b="1">
                <a:solidFill>
                  <a:srgbClr val="000000"/>
                </a:solidFill>
              </a:rPr>
              <a:t> </a:t>
            </a:r>
            <a:r>
              <a:rPr kumimoji="0" lang="en-US" sz="1600" b="1">
                <a:solidFill>
                  <a:srgbClr val="009900"/>
                </a:solidFill>
              </a:rPr>
              <a:t>crash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7104289" y="4289872"/>
            <a:ext cx="1900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9900"/>
                </a:solidFill>
              </a:rPr>
              <a:t>Egyptian</a:t>
            </a:r>
            <a:r>
              <a:rPr kumimoji="0" lang="en-US" sz="1600" b="1">
                <a:solidFill>
                  <a:srgbClr val="000000"/>
                </a:solidFill>
              </a:rPr>
              <a:t> </a:t>
            </a:r>
            <a:r>
              <a:rPr kumimoji="0" lang="en-US" sz="1600" b="1">
                <a:solidFill>
                  <a:srgbClr val="009900"/>
                </a:solidFill>
              </a:rPr>
              <a:t>uprising</a:t>
            </a:r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 flipH="1">
            <a:off x="4994502" y="3575497"/>
            <a:ext cx="1455737" cy="233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 flipH="1">
            <a:off x="6178777" y="3592960"/>
            <a:ext cx="261937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6450239" y="3585022"/>
            <a:ext cx="447675" cy="214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 flipH="1">
            <a:off x="5591402" y="4086672"/>
            <a:ext cx="3270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7290027" y="4067622"/>
            <a:ext cx="41910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1349602" y="900560"/>
            <a:ext cx="4814887" cy="2500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 flipV="1">
            <a:off x="1592489" y="1767335"/>
            <a:ext cx="1501775" cy="382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>
            <a:off x="5221514" y="1916560"/>
            <a:ext cx="3248025" cy="2379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3001710" y="3017251"/>
            <a:ext cx="1314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i="1" dirty="0">
                <a:solidFill>
                  <a:srgbClr val="000000"/>
                </a:solidFill>
              </a:rPr>
              <a:t>the-same-as</a:t>
            </a:r>
          </a:p>
        </p:txBody>
      </p:sp>
      <p:sp>
        <p:nvSpPr>
          <p:cNvPr id="46" name="Text Box 45"/>
          <p:cNvSpPr txBox="1">
            <a:spLocks noChangeArrowheads="1"/>
          </p:cNvSpPr>
          <p:nvPr/>
        </p:nvSpPr>
        <p:spPr bwMode="auto">
          <a:xfrm>
            <a:off x="6616927" y="2718247"/>
            <a:ext cx="1246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i="1">
                <a:solidFill>
                  <a:srgbClr val="000000"/>
                </a:solidFill>
              </a:rPr>
              <a:t>tweet-about</a:t>
            </a:r>
          </a:p>
        </p:txBody>
      </p:sp>
      <p:sp>
        <p:nvSpPr>
          <p:cNvPr id="54" name="Text Box 41"/>
          <p:cNvSpPr txBox="1">
            <a:spLocks noChangeArrowheads="1"/>
          </p:cNvSpPr>
          <p:nvPr/>
        </p:nvSpPr>
        <p:spPr bwMode="auto">
          <a:xfrm>
            <a:off x="1052060" y="3784139"/>
            <a:ext cx="24865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 dirty="0">
                <a:solidFill>
                  <a:srgbClr val="0000DC"/>
                </a:solidFill>
              </a:rPr>
              <a:t>@</a:t>
            </a:r>
            <a:r>
              <a:rPr kumimoji="0" lang="en-US" sz="1600" b="1" dirty="0" err="1">
                <a:solidFill>
                  <a:srgbClr val="0000DC"/>
                </a:solidFill>
              </a:rPr>
              <a:t>dsmith</a:t>
            </a:r>
            <a:r>
              <a:rPr kumimoji="0" lang="en-US" sz="1600" b="1" dirty="0">
                <a:solidFill>
                  <a:srgbClr val="0000DC"/>
                </a:solidFill>
              </a:rPr>
              <a:t>: Mel crashed. </a:t>
            </a:r>
            <a:r>
              <a:rPr kumimoji="0" lang="en-US" sz="1600" b="1" dirty="0" smtClean="0">
                <a:solidFill>
                  <a:srgbClr val="0000DC"/>
                </a:solidFill>
              </a:rPr>
              <a:t/>
            </a:r>
            <a:br>
              <a:rPr kumimoji="0" lang="en-US" sz="1600" b="1" dirty="0" smtClean="0">
                <a:solidFill>
                  <a:srgbClr val="0000DC"/>
                </a:solidFill>
              </a:rPr>
            </a:br>
            <a:r>
              <a:rPr kumimoji="0" lang="en-US" sz="1600" b="1" dirty="0" smtClean="0">
                <a:solidFill>
                  <a:srgbClr val="0000DC"/>
                </a:solidFill>
              </a:rPr>
              <a:t>          </a:t>
            </a:r>
            <a:r>
              <a:rPr kumimoji="0" lang="en-US" sz="1600" b="1" dirty="0" err="1" smtClean="0">
                <a:solidFill>
                  <a:srgbClr val="0000DC"/>
                </a:solidFill>
              </a:rPr>
              <a:t>Maserati</a:t>
            </a:r>
            <a:r>
              <a:rPr kumimoji="0" lang="en-US" sz="1600" b="1" dirty="0" smtClean="0">
                <a:solidFill>
                  <a:srgbClr val="0000DC"/>
                </a:solidFill>
              </a:rPr>
              <a:t> </a:t>
            </a:r>
            <a:r>
              <a:rPr kumimoji="0" lang="en-US" sz="1600" b="1" dirty="0">
                <a:solidFill>
                  <a:srgbClr val="0000DC"/>
                </a:solidFill>
              </a:rPr>
              <a:t>is gone.</a:t>
            </a:r>
          </a:p>
        </p:txBody>
      </p:sp>
      <p:pic>
        <p:nvPicPr>
          <p:cNvPr id="55" name="Picture 54" descr="ico-t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372" y="3734927"/>
            <a:ext cx="4857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42" descr="ico-t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0905" y="5877145"/>
            <a:ext cx="4857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53"/>
          <p:cNvSpPr txBox="1">
            <a:spLocks noChangeArrowheads="1"/>
          </p:cNvSpPr>
          <p:nvPr/>
        </p:nvSpPr>
        <p:spPr bwMode="auto">
          <a:xfrm>
            <a:off x="5320168" y="5923182"/>
            <a:ext cx="2733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 dirty="0">
                <a:solidFill>
                  <a:srgbClr val="0000DC"/>
                </a:solidFill>
              </a:rPr>
              <a:t>@far213: </a:t>
            </a:r>
            <a:r>
              <a:rPr kumimoji="0" lang="en-US" sz="1600" b="1" dirty="0" err="1">
                <a:solidFill>
                  <a:srgbClr val="0000DC"/>
                </a:solidFill>
              </a:rPr>
              <a:t>Tahrir</a:t>
            </a:r>
            <a:r>
              <a:rPr kumimoji="0" lang="en-US" sz="1600" b="1" dirty="0">
                <a:solidFill>
                  <a:srgbClr val="0000DC"/>
                </a:solidFill>
              </a:rPr>
              <a:t> is packed!</a:t>
            </a:r>
          </a:p>
        </p:txBody>
      </p:sp>
      <p:sp>
        <p:nvSpPr>
          <p:cNvPr id="71" name="Oval 11"/>
          <p:cNvSpPr>
            <a:spLocks noChangeArrowheads="1"/>
          </p:cNvSpPr>
          <p:nvPr/>
        </p:nvSpPr>
        <p:spPr bwMode="auto">
          <a:xfrm>
            <a:off x="3090862" y="4884278"/>
            <a:ext cx="666750" cy="3873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72" name="Oval 10"/>
          <p:cNvSpPr>
            <a:spLocks noChangeArrowheads="1"/>
          </p:cNvSpPr>
          <p:nvPr/>
        </p:nvSpPr>
        <p:spPr bwMode="auto">
          <a:xfrm>
            <a:off x="4286249" y="5077953"/>
            <a:ext cx="614363" cy="3762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73" name="Oval 9"/>
          <p:cNvSpPr>
            <a:spLocks noChangeArrowheads="1"/>
          </p:cNvSpPr>
          <p:nvPr/>
        </p:nvSpPr>
        <p:spPr bwMode="auto">
          <a:xfrm>
            <a:off x="2671762" y="5903453"/>
            <a:ext cx="763587" cy="3667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74" name="Text Box 6"/>
          <p:cNvSpPr txBox="1">
            <a:spLocks noChangeArrowheads="1"/>
          </p:cNvSpPr>
          <p:nvPr/>
        </p:nvSpPr>
        <p:spPr bwMode="auto">
          <a:xfrm>
            <a:off x="2687637" y="5919328"/>
            <a:ext cx="71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>
                <a:solidFill>
                  <a:srgbClr val="000000"/>
                </a:solidFill>
              </a:rPr>
              <a:t>Tahrir</a:t>
            </a: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4248149" y="5092240"/>
            <a:ext cx="668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>
                <a:solidFill>
                  <a:srgbClr val="000000"/>
                </a:solidFill>
              </a:rPr>
              <a:t>Cairo</a:t>
            </a:r>
          </a:p>
        </p:txBody>
      </p:sp>
      <p:sp>
        <p:nvSpPr>
          <p:cNvPr id="76" name="Text Box 8"/>
          <p:cNvSpPr txBox="1">
            <a:spLocks noChangeArrowheads="1"/>
          </p:cNvSpPr>
          <p:nvPr/>
        </p:nvSpPr>
        <p:spPr bwMode="auto">
          <a:xfrm>
            <a:off x="3041649" y="4909678"/>
            <a:ext cx="703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>
                <a:solidFill>
                  <a:srgbClr val="000000"/>
                </a:solidFill>
              </a:rPr>
              <a:t>Egypt</a:t>
            </a:r>
          </a:p>
        </p:txBody>
      </p:sp>
      <p:sp>
        <p:nvSpPr>
          <p:cNvPr id="77" name="Line 16"/>
          <p:cNvSpPr>
            <a:spLocks noChangeShapeType="1"/>
          </p:cNvSpPr>
          <p:nvPr/>
        </p:nvSpPr>
        <p:spPr bwMode="auto">
          <a:xfrm flipV="1">
            <a:off x="3328987" y="5368465"/>
            <a:ext cx="946150" cy="568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78" name="Line 17"/>
          <p:cNvSpPr>
            <a:spLocks noChangeShapeType="1"/>
          </p:cNvSpPr>
          <p:nvPr/>
        </p:nvSpPr>
        <p:spPr bwMode="auto">
          <a:xfrm flipH="1" flipV="1">
            <a:off x="3759199" y="5100178"/>
            <a:ext cx="527050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79" name="Line 18"/>
          <p:cNvSpPr>
            <a:spLocks noChangeShapeType="1"/>
          </p:cNvSpPr>
          <p:nvPr/>
        </p:nvSpPr>
        <p:spPr bwMode="auto">
          <a:xfrm flipH="1">
            <a:off x="3425824" y="4637309"/>
            <a:ext cx="4041776" cy="14407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82" name="Text Box 23"/>
          <p:cNvSpPr txBox="1">
            <a:spLocks noChangeArrowheads="1"/>
          </p:cNvSpPr>
          <p:nvPr/>
        </p:nvSpPr>
        <p:spPr bwMode="auto">
          <a:xfrm>
            <a:off x="6160180" y="5100404"/>
            <a:ext cx="1042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i="1" dirty="0">
                <a:solidFill>
                  <a:srgbClr val="000000"/>
                </a:solidFill>
              </a:rPr>
              <a:t>related-to</a:t>
            </a:r>
          </a:p>
        </p:txBody>
      </p:sp>
      <p:sp>
        <p:nvSpPr>
          <p:cNvPr id="83" name="Text Box 24"/>
          <p:cNvSpPr txBox="1">
            <a:spLocks noChangeArrowheads="1"/>
          </p:cNvSpPr>
          <p:nvPr/>
        </p:nvSpPr>
        <p:spPr bwMode="auto">
          <a:xfrm>
            <a:off x="2732087" y="5403390"/>
            <a:ext cx="1063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i="1">
                <a:solidFill>
                  <a:srgbClr val="000000"/>
                </a:solidFill>
              </a:rPr>
              <a:t>located-in</a:t>
            </a:r>
          </a:p>
        </p:txBody>
      </p:sp>
      <p:sp>
        <p:nvSpPr>
          <p:cNvPr id="84" name="Text Box 25"/>
          <p:cNvSpPr txBox="1">
            <a:spLocks noChangeArrowheads="1"/>
          </p:cNvSpPr>
          <p:nvPr/>
        </p:nvSpPr>
        <p:spPr bwMode="auto">
          <a:xfrm>
            <a:off x="3748087" y="4758865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i="1">
                <a:solidFill>
                  <a:srgbClr val="000000"/>
                </a:solidFill>
              </a:rPr>
              <a:t>capital-of</a:t>
            </a:r>
          </a:p>
        </p:txBody>
      </p:sp>
      <p:sp>
        <p:nvSpPr>
          <p:cNvPr id="85" name="Freeform 49"/>
          <p:cNvSpPr>
            <a:spLocks/>
          </p:cNvSpPr>
          <p:nvPr/>
        </p:nvSpPr>
        <p:spPr bwMode="auto">
          <a:xfrm>
            <a:off x="6303736" y="5899144"/>
            <a:ext cx="685800" cy="352425"/>
          </a:xfrm>
          <a:custGeom>
            <a:avLst/>
            <a:gdLst>
              <a:gd name="T0" fmla="*/ 256622 w 310"/>
              <a:gd name="T1" fmla="*/ 58738 h 222"/>
              <a:gd name="T2" fmla="*/ 35396 w 310"/>
              <a:gd name="T3" fmla="*/ 114300 h 222"/>
              <a:gd name="T4" fmla="*/ 48670 w 310"/>
              <a:gd name="T5" fmla="*/ 319088 h 222"/>
              <a:gd name="T6" fmla="*/ 334051 w 310"/>
              <a:gd name="T7" fmla="*/ 319088 h 222"/>
              <a:gd name="T8" fmla="*/ 634918 w 310"/>
              <a:gd name="T9" fmla="*/ 319088 h 222"/>
              <a:gd name="T10" fmla="*/ 634918 w 310"/>
              <a:gd name="T11" fmla="*/ 179387 h 222"/>
              <a:gd name="T12" fmla="*/ 555277 w 310"/>
              <a:gd name="T13" fmla="*/ 20638 h 222"/>
              <a:gd name="T14" fmla="*/ 256622 w 310"/>
              <a:gd name="T15" fmla="*/ 58738 h 2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0"/>
              <a:gd name="T25" fmla="*/ 0 h 222"/>
              <a:gd name="T26" fmla="*/ 310 w 310"/>
              <a:gd name="T27" fmla="*/ 222 h 2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0" h="222">
                <a:moveTo>
                  <a:pt x="116" y="37"/>
                </a:moveTo>
                <a:cubicBezTo>
                  <a:pt x="77" y="47"/>
                  <a:pt x="32" y="45"/>
                  <a:pt x="16" y="72"/>
                </a:cubicBezTo>
                <a:cubicBezTo>
                  <a:pt x="0" y="99"/>
                  <a:pt x="0" y="180"/>
                  <a:pt x="22" y="201"/>
                </a:cubicBezTo>
                <a:cubicBezTo>
                  <a:pt x="44" y="222"/>
                  <a:pt x="107" y="201"/>
                  <a:pt x="151" y="201"/>
                </a:cubicBezTo>
                <a:cubicBezTo>
                  <a:pt x="195" y="201"/>
                  <a:pt x="264" y="216"/>
                  <a:pt x="287" y="201"/>
                </a:cubicBezTo>
                <a:cubicBezTo>
                  <a:pt x="310" y="186"/>
                  <a:pt x="293" y="144"/>
                  <a:pt x="287" y="113"/>
                </a:cubicBezTo>
                <a:cubicBezTo>
                  <a:pt x="281" y="82"/>
                  <a:pt x="279" y="26"/>
                  <a:pt x="251" y="13"/>
                </a:cubicBezTo>
                <a:cubicBezTo>
                  <a:pt x="223" y="0"/>
                  <a:pt x="155" y="27"/>
                  <a:pt x="116" y="37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86" name="Freeform 85"/>
          <p:cNvSpPr/>
          <p:nvPr/>
        </p:nvSpPr>
        <p:spPr bwMode="auto">
          <a:xfrm>
            <a:off x="3407229" y="6215736"/>
            <a:ext cx="3167742" cy="275772"/>
          </a:xfrm>
          <a:custGeom>
            <a:avLst/>
            <a:gdLst>
              <a:gd name="connsiteX0" fmla="*/ 3167742 w 3167742"/>
              <a:gd name="connsiteY0" fmla="*/ 97972 h 275772"/>
              <a:gd name="connsiteX1" fmla="*/ 2579914 w 3167742"/>
              <a:gd name="connsiteY1" fmla="*/ 185057 h 275772"/>
              <a:gd name="connsiteX2" fmla="*/ 1785257 w 3167742"/>
              <a:gd name="connsiteY2" fmla="*/ 272143 h 275772"/>
              <a:gd name="connsiteX3" fmla="*/ 805542 w 3167742"/>
              <a:gd name="connsiteY3" fmla="*/ 206829 h 275772"/>
              <a:gd name="connsiteX4" fmla="*/ 0 w 3167742"/>
              <a:gd name="connsiteY4" fmla="*/ 0 h 27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7742" h="275772">
                <a:moveTo>
                  <a:pt x="3167742" y="97972"/>
                </a:moveTo>
                <a:cubicBezTo>
                  <a:pt x="2989035" y="127000"/>
                  <a:pt x="2810328" y="156029"/>
                  <a:pt x="2579914" y="185057"/>
                </a:cubicBezTo>
                <a:cubicBezTo>
                  <a:pt x="2349500" y="214085"/>
                  <a:pt x="2080986" y="268514"/>
                  <a:pt x="1785257" y="272143"/>
                </a:cubicBezTo>
                <a:cubicBezTo>
                  <a:pt x="1489528" y="275772"/>
                  <a:pt x="1103085" y="252186"/>
                  <a:pt x="805542" y="206829"/>
                </a:cubicBezTo>
                <a:cubicBezTo>
                  <a:pt x="507999" y="161472"/>
                  <a:pt x="253999" y="8073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742950" marR="0" indent="-285750" defTabSz="4572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  <a:tabLst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87" name="Freeform 47"/>
          <p:cNvSpPr>
            <a:spLocks/>
          </p:cNvSpPr>
          <p:nvPr/>
        </p:nvSpPr>
        <p:spPr bwMode="auto">
          <a:xfrm>
            <a:off x="2048556" y="3745360"/>
            <a:ext cx="492125" cy="352425"/>
          </a:xfrm>
          <a:custGeom>
            <a:avLst/>
            <a:gdLst>
              <a:gd name="T0" fmla="*/ 116 w 310"/>
              <a:gd name="T1" fmla="*/ 37 h 222"/>
              <a:gd name="T2" fmla="*/ 16 w 310"/>
              <a:gd name="T3" fmla="*/ 72 h 222"/>
              <a:gd name="T4" fmla="*/ 22 w 310"/>
              <a:gd name="T5" fmla="*/ 201 h 222"/>
              <a:gd name="T6" fmla="*/ 151 w 310"/>
              <a:gd name="T7" fmla="*/ 201 h 222"/>
              <a:gd name="T8" fmla="*/ 287 w 310"/>
              <a:gd name="T9" fmla="*/ 201 h 222"/>
              <a:gd name="T10" fmla="*/ 287 w 310"/>
              <a:gd name="T11" fmla="*/ 113 h 222"/>
              <a:gd name="T12" fmla="*/ 251 w 310"/>
              <a:gd name="T13" fmla="*/ 13 h 222"/>
              <a:gd name="T14" fmla="*/ 116 w 310"/>
              <a:gd name="T15" fmla="*/ 37 h 2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0"/>
              <a:gd name="T25" fmla="*/ 0 h 222"/>
              <a:gd name="T26" fmla="*/ 310 w 310"/>
              <a:gd name="T27" fmla="*/ 222 h 2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0" h="222">
                <a:moveTo>
                  <a:pt x="116" y="37"/>
                </a:moveTo>
                <a:cubicBezTo>
                  <a:pt x="77" y="47"/>
                  <a:pt x="32" y="45"/>
                  <a:pt x="16" y="72"/>
                </a:cubicBezTo>
                <a:cubicBezTo>
                  <a:pt x="0" y="99"/>
                  <a:pt x="0" y="180"/>
                  <a:pt x="22" y="201"/>
                </a:cubicBezTo>
                <a:cubicBezTo>
                  <a:pt x="44" y="222"/>
                  <a:pt x="107" y="201"/>
                  <a:pt x="151" y="201"/>
                </a:cubicBezTo>
                <a:cubicBezTo>
                  <a:pt x="195" y="201"/>
                  <a:pt x="264" y="216"/>
                  <a:pt x="287" y="201"/>
                </a:cubicBezTo>
                <a:cubicBezTo>
                  <a:pt x="310" y="186"/>
                  <a:pt x="293" y="144"/>
                  <a:pt x="287" y="113"/>
                </a:cubicBezTo>
                <a:cubicBezTo>
                  <a:pt x="281" y="82"/>
                  <a:pt x="279" y="26"/>
                  <a:pt x="251" y="13"/>
                </a:cubicBezTo>
                <a:cubicBezTo>
                  <a:pt x="223" y="0"/>
                  <a:pt x="155" y="27"/>
                  <a:pt x="116" y="37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 b="1">
              <a:solidFill>
                <a:srgbClr val="000000"/>
              </a:solidFill>
            </a:endParaRPr>
          </a:p>
        </p:txBody>
      </p:sp>
      <p:cxnSp>
        <p:nvCxnSpPr>
          <p:cNvPr id="89" name="Straight Arrow Connector 88"/>
          <p:cNvCxnSpPr/>
          <p:nvPr/>
        </p:nvCxnSpPr>
        <p:spPr bwMode="auto">
          <a:xfrm flipH="1" flipV="1">
            <a:off x="1970314" y="2394851"/>
            <a:ext cx="228600" cy="13280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4" name="Straight Arrow Connector 63"/>
          <p:cNvCxnSpPr/>
          <p:nvPr/>
        </p:nvCxnSpPr>
        <p:spPr bwMode="auto">
          <a:xfrm flipV="1">
            <a:off x="7424057" y="4648200"/>
            <a:ext cx="348343" cy="11647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6" name="Straight Arrow Connector 65"/>
          <p:cNvCxnSpPr>
            <a:stCxn id="54" idx="3"/>
            <a:endCxn id="32" idx="1"/>
          </p:cNvCxnSpPr>
          <p:nvPr/>
        </p:nvCxnSpPr>
        <p:spPr bwMode="auto">
          <a:xfrm>
            <a:off x="3538638" y="4076527"/>
            <a:ext cx="1409826" cy="3816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3" y="369888"/>
            <a:ext cx="6596062" cy="532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4034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5338" y="1365250"/>
            <a:ext cx="4254500" cy="5146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4035" name="Freeform 42"/>
          <p:cNvSpPr>
            <a:spLocks/>
          </p:cNvSpPr>
          <p:nvPr/>
        </p:nvSpPr>
        <p:spPr bwMode="auto">
          <a:xfrm>
            <a:off x="2424113" y="3694113"/>
            <a:ext cx="1712912" cy="1852612"/>
          </a:xfrm>
          <a:custGeom>
            <a:avLst/>
            <a:gdLst>
              <a:gd name="T0" fmla="*/ 552450 w 1079"/>
              <a:gd name="T1" fmla="*/ 50800 h 1167"/>
              <a:gd name="T2" fmla="*/ 150812 w 1079"/>
              <a:gd name="T3" fmla="*/ 106362 h 1167"/>
              <a:gd name="T4" fmla="*/ 20637 w 1079"/>
              <a:gd name="T5" fmla="*/ 563562 h 1167"/>
              <a:gd name="T6" fmla="*/ 30162 w 1079"/>
              <a:gd name="T7" fmla="*/ 1133475 h 1167"/>
              <a:gd name="T8" fmla="*/ 49212 w 1079"/>
              <a:gd name="T9" fmla="*/ 1684337 h 1167"/>
              <a:gd name="T10" fmla="*/ 225425 w 1079"/>
              <a:gd name="T11" fmla="*/ 1824037 h 1167"/>
              <a:gd name="T12" fmla="*/ 757237 w 1079"/>
              <a:gd name="T13" fmla="*/ 1824037 h 1167"/>
              <a:gd name="T14" fmla="*/ 906462 w 1079"/>
              <a:gd name="T15" fmla="*/ 1833562 h 1167"/>
              <a:gd name="T16" fmla="*/ 1531937 w 1079"/>
              <a:gd name="T17" fmla="*/ 1768475 h 1167"/>
              <a:gd name="T18" fmla="*/ 1671637 w 1079"/>
              <a:gd name="T19" fmla="*/ 1328737 h 1167"/>
              <a:gd name="T20" fmla="*/ 1671637 w 1079"/>
              <a:gd name="T21" fmla="*/ 630237 h 1167"/>
              <a:gd name="T22" fmla="*/ 1420812 w 1079"/>
              <a:gd name="T23" fmla="*/ 238125 h 1167"/>
              <a:gd name="T24" fmla="*/ 730250 w 1079"/>
              <a:gd name="T25" fmla="*/ 31750 h 1167"/>
              <a:gd name="T26" fmla="*/ 552450 w 1079"/>
              <a:gd name="T27" fmla="*/ 50800 h 116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79"/>
              <a:gd name="T43" fmla="*/ 0 h 1167"/>
              <a:gd name="T44" fmla="*/ 1079 w 1079"/>
              <a:gd name="T45" fmla="*/ 1167 h 116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79" h="1167">
                <a:moveTo>
                  <a:pt x="348" y="32"/>
                </a:moveTo>
                <a:cubicBezTo>
                  <a:pt x="287" y="40"/>
                  <a:pt x="151" y="13"/>
                  <a:pt x="95" y="67"/>
                </a:cubicBezTo>
                <a:cubicBezTo>
                  <a:pt x="39" y="121"/>
                  <a:pt x="26" y="247"/>
                  <a:pt x="13" y="355"/>
                </a:cubicBezTo>
                <a:cubicBezTo>
                  <a:pt x="0" y="463"/>
                  <a:pt x="16" y="596"/>
                  <a:pt x="19" y="714"/>
                </a:cubicBezTo>
                <a:cubicBezTo>
                  <a:pt x="22" y="832"/>
                  <a:pt x="11" y="989"/>
                  <a:pt x="31" y="1061"/>
                </a:cubicBezTo>
                <a:cubicBezTo>
                  <a:pt x="51" y="1133"/>
                  <a:pt x="68" y="1134"/>
                  <a:pt x="142" y="1149"/>
                </a:cubicBezTo>
                <a:cubicBezTo>
                  <a:pt x="216" y="1164"/>
                  <a:pt x="406" y="1148"/>
                  <a:pt x="477" y="1149"/>
                </a:cubicBezTo>
                <a:cubicBezTo>
                  <a:pt x="548" y="1150"/>
                  <a:pt x="490" y="1161"/>
                  <a:pt x="571" y="1155"/>
                </a:cubicBezTo>
                <a:cubicBezTo>
                  <a:pt x="652" y="1149"/>
                  <a:pt x="885" y="1167"/>
                  <a:pt x="965" y="1114"/>
                </a:cubicBezTo>
                <a:cubicBezTo>
                  <a:pt x="1045" y="1061"/>
                  <a:pt x="1038" y="956"/>
                  <a:pt x="1053" y="837"/>
                </a:cubicBezTo>
                <a:cubicBezTo>
                  <a:pt x="1068" y="718"/>
                  <a:pt x="1079" y="511"/>
                  <a:pt x="1053" y="397"/>
                </a:cubicBezTo>
                <a:cubicBezTo>
                  <a:pt x="1027" y="283"/>
                  <a:pt x="994" y="213"/>
                  <a:pt x="895" y="150"/>
                </a:cubicBezTo>
                <a:cubicBezTo>
                  <a:pt x="796" y="87"/>
                  <a:pt x="554" y="40"/>
                  <a:pt x="460" y="20"/>
                </a:cubicBezTo>
                <a:cubicBezTo>
                  <a:pt x="366" y="0"/>
                  <a:pt x="409" y="24"/>
                  <a:pt x="348" y="32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229" y="770856"/>
            <a:ext cx="3527228" cy="685800"/>
          </a:xfrm>
        </p:spPr>
        <p:txBody>
          <a:bodyPr/>
          <a:lstStyle/>
          <a:p>
            <a:r>
              <a:rPr lang="en-US" dirty="0" smtClean="0"/>
              <a:t>Examples of </a:t>
            </a:r>
            <a:br>
              <a:rPr lang="en-US" dirty="0" smtClean="0"/>
            </a:br>
            <a:r>
              <a:rPr lang="en-US" dirty="0" smtClean="0"/>
              <a:t>Social Commerce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28529"/>
            <a:ext cx="8686800" cy="3767469"/>
          </a:xfrm>
        </p:spPr>
        <p:txBody>
          <a:bodyPr/>
          <a:lstStyle/>
          <a:p>
            <a:r>
              <a:rPr lang="en-US" dirty="0" smtClean="0"/>
              <a:t>Gift recommendation: </a:t>
            </a:r>
            <a:br>
              <a:rPr lang="en-US" dirty="0" smtClean="0"/>
            </a:br>
            <a:r>
              <a:rPr lang="en-US" dirty="0" err="1" smtClean="0"/>
              <a:t>ShopyCat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“I love salt!”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“Your friend has </a:t>
            </a:r>
            <a:br>
              <a:rPr lang="en-US" dirty="0" smtClean="0"/>
            </a:br>
            <a:r>
              <a:rPr lang="en-US" dirty="0" smtClean="0"/>
              <a:t>just tweeted about </a:t>
            </a:r>
            <a:br>
              <a:rPr lang="en-US" dirty="0" smtClean="0"/>
            </a:br>
            <a:r>
              <a:rPr lang="en-US" dirty="0" smtClean="0"/>
              <a:t>the movie SALT. </a:t>
            </a:r>
            <a:br>
              <a:rPr lang="en-US" dirty="0" smtClean="0"/>
            </a:br>
            <a:r>
              <a:rPr lang="en-US" dirty="0" smtClean="0"/>
              <a:t>Would you like to buy </a:t>
            </a:r>
            <a:br>
              <a:rPr lang="en-US" dirty="0" smtClean="0"/>
            </a:br>
            <a:r>
              <a:rPr lang="en-US" dirty="0" smtClean="0"/>
              <a:t>something related for </a:t>
            </a:r>
            <a:br>
              <a:rPr lang="en-US" dirty="0" smtClean="0"/>
            </a:br>
            <a:r>
              <a:rPr lang="en-US" dirty="0" smtClean="0"/>
              <a:t>her birthday?”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146" name="Picture 2" descr="http://tctechcrunch2011.files.wordpress.com/2011/11/shopycat-wmt-fri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1638" y="555492"/>
            <a:ext cx="4917189" cy="511775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0638" y="43538"/>
            <a:ext cx="9339944" cy="685800"/>
          </a:xfrm>
        </p:spPr>
        <p:txBody>
          <a:bodyPr/>
          <a:lstStyle/>
          <a:p>
            <a:r>
              <a:rPr lang="en-US" sz="3200" dirty="0" smtClean="0"/>
              <a:t>Challenge 1: Data Integration and Mining</a:t>
            </a:r>
            <a:endParaRPr lang="en-US" sz="32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68614" y="721856"/>
            <a:ext cx="411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0000"/>
                </a:solidFill>
              </a:rPr>
              <a:t>all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51177" y="1193343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0000"/>
                </a:solidFill>
              </a:rPr>
              <a:t>people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63902" y="1706106"/>
            <a:ext cx="793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0000"/>
                </a:solidFill>
              </a:rPr>
              <a:t>actors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79627" y="2223631"/>
            <a:ext cx="1438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0000"/>
                </a:solidFill>
              </a:rPr>
              <a:t>Angelia Jolie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670277" y="2223631"/>
            <a:ext cx="1281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0000"/>
                </a:solidFill>
              </a:rPr>
              <a:t>Mel Gibson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12977" y="1193343"/>
            <a:ext cx="815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0000"/>
                </a:solidFill>
              </a:rPr>
              <a:t>places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636939" y="1520368"/>
            <a:ext cx="200025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989364" y="2004556"/>
            <a:ext cx="200025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1270227" y="1009193"/>
            <a:ext cx="200025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705077" y="1009193"/>
            <a:ext cx="447675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>
            <a:off x="1479777" y="2004556"/>
            <a:ext cx="357187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046639" y="1193343"/>
            <a:ext cx="1450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CC0000"/>
                </a:solidFill>
              </a:rPr>
              <a:t>Twitter users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037114" y="1706106"/>
            <a:ext cx="2809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CC0000"/>
                </a:solidFill>
              </a:rPr>
              <a:t>@melgibson   @dsmith  …</a:t>
            </a:r>
            <a:r>
              <a:rPr kumimoji="0" lang="en-US" sz="16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380389" y="1193343"/>
            <a:ext cx="1052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CC0000"/>
                </a:solidFill>
              </a:rPr>
              <a:t>FB users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023202" y="1706106"/>
            <a:ext cx="281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CC0000"/>
                </a:solidFill>
              </a:rPr>
              <a:t>mel-gibson   davesmith   …</a:t>
            </a: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1379764" y="1009193"/>
            <a:ext cx="191135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1444852" y="975856"/>
            <a:ext cx="4935537" cy="284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>
            <a:off x="3645127" y="1498143"/>
            <a:ext cx="111125" cy="22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3784827" y="1507668"/>
            <a:ext cx="923925" cy="22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H="1">
            <a:off x="6677252" y="1498143"/>
            <a:ext cx="103187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6816952" y="1488618"/>
            <a:ext cx="663575" cy="25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2264002" y="2066468"/>
            <a:ext cx="1296987" cy="749300"/>
          </a:xfrm>
          <a:custGeom>
            <a:avLst/>
            <a:gdLst>
              <a:gd name="T0" fmla="*/ 0 w 817"/>
              <a:gd name="T1" fmla="*/ 324 h 472"/>
              <a:gd name="T2" fmla="*/ 112 w 817"/>
              <a:gd name="T3" fmla="*/ 400 h 472"/>
              <a:gd name="T4" fmla="*/ 353 w 817"/>
              <a:gd name="T5" fmla="*/ 465 h 472"/>
              <a:gd name="T6" fmla="*/ 635 w 817"/>
              <a:gd name="T7" fmla="*/ 359 h 472"/>
              <a:gd name="T8" fmla="*/ 776 w 817"/>
              <a:gd name="T9" fmla="*/ 130 h 472"/>
              <a:gd name="T10" fmla="*/ 817 w 817"/>
              <a:gd name="T11" fmla="*/ 0 h 4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17"/>
              <a:gd name="T19" fmla="*/ 0 h 472"/>
              <a:gd name="T20" fmla="*/ 817 w 817"/>
              <a:gd name="T21" fmla="*/ 472 h 4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17" h="472">
                <a:moveTo>
                  <a:pt x="0" y="324"/>
                </a:moveTo>
                <a:cubicBezTo>
                  <a:pt x="26" y="350"/>
                  <a:pt x="53" y="376"/>
                  <a:pt x="112" y="400"/>
                </a:cubicBezTo>
                <a:cubicBezTo>
                  <a:pt x="171" y="424"/>
                  <a:pt x="266" y="472"/>
                  <a:pt x="353" y="465"/>
                </a:cubicBezTo>
                <a:cubicBezTo>
                  <a:pt x="440" y="458"/>
                  <a:pt x="565" y="415"/>
                  <a:pt x="635" y="359"/>
                </a:cubicBezTo>
                <a:cubicBezTo>
                  <a:pt x="705" y="303"/>
                  <a:pt x="746" y="190"/>
                  <a:pt x="776" y="130"/>
                </a:cubicBezTo>
                <a:cubicBezTo>
                  <a:pt x="806" y="70"/>
                  <a:pt x="811" y="35"/>
                  <a:pt x="81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 b="1">
              <a:solidFill>
                <a:srgbClr val="000000"/>
              </a:solidFill>
            </a:endParaRPr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2197327" y="2056943"/>
            <a:ext cx="3967162" cy="1031875"/>
          </a:xfrm>
          <a:custGeom>
            <a:avLst/>
            <a:gdLst>
              <a:gd name="T0" fmla="*/ 0 w 2569"/>
              <a:gd name="T1" fmla="*/ 353 h 650"/>
              <a:gd name="T2" fmla="*/ 177 w 2569"/>
              <a:gd name="T3" fmla="*/ 535 h 650"/>
              <a:gd name="T4" fmla="*/ 653 w 2569"/>
              <a:gd name="T5" fmla="*/ 629 h 650"/>
              <a:gd name="T6" fmla="*/ 1658 w 2569"/>
              <a:gd name="T7" fmla="*/ 406 h 650"/>
              <a:gd name="T8" fmla="*/ 2569 w 2569"/>
              <a:gd name="T9" fmla="*/ 0 h 6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9"/>
              <a:gd name="T16" fmla="*/ 0 h 650"/>
              <a:gd name="T17" fmla="*/ 2569 w 2569"/>
              <a:gd name="T18" fmla="*/ 650 h 6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9" h="650">
                <a:moveTo>
                  <a:pt x="0" y="353"/>
                </a:moveTo>
                <a:cubicBezTo>
                  <a:pt x="34" y="421"/>
                  <a:pt x="68" y="489"/>
                  <a:pt x="177" y="535"/>
                </a:cubicBezTo>
                <a:cubicBezTo>
                  <a:pt x="286" y="581"/>
                  <a:pt x="406" y="650"/>
                  <a:pt x="653" y="629"/>
                </a:cubicBezTo>
                <a:cubicBezTo>
                  <a:pt x="900" y="608"/>
                  <a:pt x="1339" y="511"/>
                  <a:pt x="1658" y="406"/>
                </a:cubicBezTo>
                <a:cubicBezTo>
                  <a:pt x="1977" y="301"/>
                  <a:pt x="2273" y="150"/>
                  <a:pt x="256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 b="1">
              <a:solidFill>
                <a:srgbClr val="000000"/>
              </a:solidFill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6134327" y="3403143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9900"/>
                </a:solidFill>
              </a:rPr>
              <a:t>events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5405664" y="3892093"/>
            <a:ext cx="1190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9900"/>
                </a:solidFill>
              </a:rPr>
              <a:t>celebrities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4453164" y="3892093"/>
            <a:ext cx="804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9900"/>
                </a:solidFill>
              </a:rPr>
              <a:t>sports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774089" y="3892093"/>
            <a:ext cx="1271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9900"/>
                </a:solidFill>
              </a:rPr>
              <a:t>politics   …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4948464" y="4409618"/>
            <a:ext cx="184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9900"/>
                </a:solidFill>
              </a:rPr>
              <a:t>Gibson</a:t>
            </a:r>
            <a:r>
              <a:rPr kumimoji="0" lang="en-US" sz="1600" b="1">
                <a:solidFill>
                  <a:srgbClr val="000000"/>
                </a:solidFill>
              </a:rPr>
              <a:t> </a:t>
            </a:r>
            <a:r>
              <a:rPr kumimoji="0" lang="en-US" sz="1600" b="1">
                <a:solidFill>
                  <a:srgbClr val="009900"/>
                </a:solidFill>
              </a:rPr>
              <a:t>car</a:t>
            </a:r>
            <a:r>
              <a:rPr kumimoji="0" lang="en-US" sz="1600" b="1">
                <a:solidFill>
                  <a:srgbClr val="000000"/>
                </a:solidFill>
              </a:rPr>
              <a:t> </a:t>
            </a:r>
            <a:r>
              <a:rPr kumimoji="0" lang="en-US" sz="1600" b="1">
                <a:solidFill>
                  <a:srgbClr val="009900"/>
                </a:solidFill>
              </a:rPr>
              <a:t>crash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7104289" y="4409618"/>
            <a:ext cx="1900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9900"/>
                </a:solidFill>
              </a:rPr>
              <a:t>Egyptian</a:t>
            </a:r>
            <a:r>
              <a:rPr kumimoji="0" lang="en-US" sz="1600" b="1">
                <a:solidFill>
                  <a:srgbClr val="000000"/>
                </a:solidFill>
              </a:rPr>
              <a:t> </a:t>
            </a:r>
            <a:r>
              <a:rPr kumimoji="0" lang="en-US" sz="1600" b="1">
                <a:solidFill>
                  <a:srgbClr val="009900"/>
                </a:solidFill>
              </a:rPr>
              <a:t>uprising</a:t>
            </a:r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 flipH="1">
            <a:off x="4994502" y="3695243"/>
            <a:ext cx="1455737" cy="233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 flipH="1">
            <a:off x="6178777" y="3712706"/>
            <a:ext cx="261937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6450239" y="3704768"/>
            <a:ext cx="447675" cy="214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 flipH="1">
            <a:off x="5591402" y="4206418"/>
            <a:ext cx="3270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7290027" y="4187368"/>
            <a:ext cx="41910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1349602" y="1020306"/>
            <a:ext cx="4814887" cy="2500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 flipV="1">
            <a:off x="1592489" y="1887081"/>
            <a:ext cx="1501775" cy="382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>
            <a:off x="5221514" y="2036306"/>
            <a:ext cx="3248025" cy="2379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3905477" y="2903081"/>
            <a:ext cx="1314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i="1">
                <a:solidFill>
                  <a:srgbClr val="000000"/>
                </a:solidFill>
              </a:rPr>
              <a:t>the-same-as</a:t>
            </a:r>
          </a:p>
        </p:txBody>
      </p:sp>
      <p:sp>
        <p:nvSpPr>
          <p:cNvPr id="46" name="Text Box 45"/>
          <p:cNvSpPr txBox="1">
            <a:spLocks noChangeArrowheads="1"/>
          </p:cNvSpPr>
          <p:nvPr/>
        </p:nvSpPr>
        <p:spPr bwMode="auto">
          <a:xfrm>
            <a:off x="6616927" y="2837993"/>
            <a:ext cx="1246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i="1">
                <a:solidFill>
                  <a:srgbClr val="000000"/>
                </a:solidFill>
              </a:rPr>
              <a:t>tweet-about</a:t>
            </a:r>
          </a:p>
        </p:txBody>
      </p:sp>
      <p:sp>
        <p:nvSpPr>
          <p:cNvPr id="54" name="Text Box 41"/>
          <p:cNvSpPr txBox="1">
            <a:spLocks noChangeArrowheads="1"/>
          </p:cNvSpPr>
          <p:nvPr/>
        </p:nvSpPr>
        <p:spPr bwMode="auto">
          <a:xfrm>
            <a:off x="1052060" y="3903885"/>
            <a:ext cx="24865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 dirty="0">
                <a:solidFill>
                  <a:srgbClr val="0000DC"/>
                </a:solidFill>
              </a:rPr>
              <a:t>@</a:t>
            </a:r>
            <a:r>
              <a:rPr kumimoji="0" lang="en-US" sz="1600" b="1" dirty="0" err="1">
                <a:solidFill>
                  <a:srgbClr val="0000DC"/>
                </a:solidFill>
              </a:rPr>
              <a:t>dsmith</a:t>
            </a:r>
            <a:r>
              <a:rPr kumimoji="0" lang="en-US" sz="1600" b="1" dirty="0">
                <a:solidFill>
                  <a:srgbClr val="0000DC"/>
                </a:solidFill>
              </a:rPr>
              <a:t>: Mel crashed. </a:t>
            </a:r>
            <a:r>
              <a:rPr kumimoji="0" lang="en-US" sz="1600" b="1" dirty="0" smtClean="0">
                <a:solidFill>
                  <a:srgbClr val="0000DC"/>
                </a:solidFill>
              </a:rPr>
              <a:t/>
            </a:r>
            <a:br>
              <a:rPr kumimoji="0" lang="en-US" sz="1600" b="1" dirty="0" smtClean="0">
                <a:solidFill>
                  <a:srgbClr val="0000DC"/>
                </a:solidFill>
              </a:rPr>
            </a:br>
            <a:r>
              <a:rPr kumimoji="0" lang="en-US" sz="1600" b="1" dirty="0" smtClean="0">
                <a:solidFill>
                  <a:srgbClr val="0000DC"/>
                </a:solidFill>
              </a:rPr>
              <a:t>          </a:t>
            </a:r>
            <a:r>
              <a:rPr kumimoji="0" lang="en-US" sz="1600" b="1" dirty="0" err="1" smtClean="0">
                <a:solidFill>
                  <a:srgbClr val="0000DC"/>
                </a:solidFill>
              </a:rPr>
              <a:t>Maserati</a:t>
            </a:r>
            <a:r>
              <a:rPr kumimoji="0" lang="en-US" sz="1600" b="1" dirty="0" smtClean="0">
                <a:solidFill>
                  <a:srgbClr val="0000DC"/>
                </a:solidFill>
              </a:rPr>
              <a:t> </a:t>
            </a:r>
            <a:r>
              <a:rPr kumimoji="0" lang="en-US" sz="1600" b="1" dirty="0">
                <a:solidFill>
                  <a:srgbClr val="0000DC"/>
                </a:solidFill>
              </a:rPr>
              <a:t>is gone.</a:t>
            </a:r>
          </a:p>
        </p:txBody>
      </p:sp>
      <p:pic>
        <p:nvPicPr>
          <p:cNvPr id="55" name="Picture 54" descr="ico-t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372" y="3854673"/>
            <a:ext cx="4857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42" descr="ico-t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0905" y="5996891"/>
            <a:ext cx="4857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53"/>
          <p:cNvSpPr txBox="1">
            <a:spLocks noChangeArrowheads="1"/>
          </p:cNvSpPr>
          <p:nvPr/>
        </p:nvSpPr>
        <p:spPr bwMode="auto">
          <a:xfrm>
            <a:off x="5320168" y="6042928"/>
            <a:ext cx="2733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 dirty="0">
                <a:solidFill>
                  <a:srgbClr val="0000DC"/>
                </a:solidFill>
              </a:rPr>
              <a:t>@far213: </a:t>
            </a:r>
            <a:r>
              <a:rPr kumimoji="0" lang="en-US" sz="1600" b="1" dirty="0" err="1">
                <a:solidFill>
                  <a:srgbClr val="0000DC"/>
                </a:solidFill>
              </a:rPr>
              <a:t>Tahrir</a:t>
            </a:r>
            <a:r>
              <a:rPr kumimoji="0" lang="en-US" sz="1600" b="1" dirty="0">
                <a:solidFill>
                  <a:srgbClr val="0000DC"/>
                </a:solidFill>
              </a:rPr>
              <a:t> is packed!</a:t>
            </a:r>
          </a:p>
        </p:txBody>
      </p:sp>
      <p:sp>
        <p:nvSpPr>
          <p:cNvPr id="71" name="Oval 11"/>
          <p:cNvSpPr>
            <a:spLocks noChangeArrowheads="1"/>
          </p:cNvSpPr>
          <p:nvPr/>
        </p:nvSpPr>
        <p:spPr bwMode="auto">
          <a:xfrm>
            <a:off x="3090862" y="5004024"/>
            <a:ext cx="666750" cy="3873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72" name="Oval 10"/>
          <p:cNvSpPr>
            <a:spLocks noChangeArrowheads="1"/>
          </p:cNvSpPr>
          <p:nvPr/>
        </p:nvSpPr>
        <p:spPr bwMode="auto">
          <a:xfrm>
            <a:off x="4286249" y="5197699"/>
            <a:ext cx="614363" cy="3762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73" name="Oval 9"/>
          <p:cNvSpPr>
            <a:spLocks noChangeArrowheads="1"/>
          </p:cNvSpPr>
          <p:nvPr/>
        </p:nvSpPr>
        <p:spPr bwMode="auto">
          <a:xfrm>
            <a:off x="2671762" y="6023199"/>
            <a:ext cx="763587" cy="3667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74" name="Text Box 6"/>
          <p:cNvSpPr txBox="1">
            <a:spLocks noChangeArrowheads="1"/>
          </p:cNvSpPr>
          <p:nvPr/>
        </p:nvSpPr>
        <p:spPr bwMode="auto">
          <a:xfrm>
            <a:off x="2687637" y="6039074"/>
            <a:ext cx="71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>
                <a:solidFill>
                  <a:srgbClr val="000000"/>
                </a:solidFill>
              </a:rPr>
              <a:t>Tahrir</a:t>
            </a: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4248149" y="5211986"/>
            <a:ext cx="668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>
                <a:solidFill>
                  <a:srgbClr val="000000"/>
                </a:solidFill>
              </a:rPr>
              <a:t>Cairo</a:t>
            </a:r>
          </a:p>
        </p:txBody>
      </p:sp>
      <p:sp>
        <p:nvSpPr>
          <p:cNvPr id="76" name="Text Box 8"/>
          <p:cNvSpPr txBox="1">
            <a:spLocks noChangeArrowheads="1"/>
          </p:cNvSpPr>
          <p:nvPr/>
        </p:nvSpPr>
        <p:spPr bwMode="auto">
          <a:xfrm>
            <a:off x="3041649" y="5029424"/>
            <a:ext cx="703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>
                <a:solidFill>
                  <a:srgbClr val="000000"/>
                </a:solidFill>
              </a:rPr>
              <a:t>Egypt</a:t>
            </a:r>
          </a:p>
        </p:txBody>
      </p:sp>
      <p:sp>
        <p:nvSpPr>
          <p:cNvPr id="77" name="Line 16"/>
          <p:cNvSpPr>
            <a:spLocks noChangeShapeType="1"/>
          </p:cNvSpPr>
          <p:nvPr/>
        </p:nvSpPr>
        <p:spPr bwMode="auto">
          <a:xfrm flipV="1">
            <a:off x="3328987" y="5488211"/>
            <a:ext cx="946150" cy="568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78" name="Line 17"/>
          <p:cNvSpPr>
            <a:spLocks noChangeShapeType="1"/>
          </p:cNvSpPr>
          <p:nvPr/>
        </p:nvSpPr>
        <p:spPr bwMode="auto">
          <a:xfrm flipH="1" flipV="1">
            <a:off x="3759199" y="5219924"/>
            <a:ext cx="527050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79" name="Line 18"/>
          <p:cNvSpPr>
            <a:spLocks noChangeShapeType="1"/>
          </p:cNvSpPr>
          <p:nvPr/>
        </p:nvSpPr>
        <p:spPr bwMode="auto">
          <a:xfrm flipH="1">
            <a:off x="3425824" y="4757055"/>
            <a:ext cx="4041776" cy="14407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82" name="Text Box 23"/>
          <p:cNvSpPr txBox="1">
            <a:spLocks noChangeArrowheads="1"/>
          </p:cNvSpPr>
          <p:nvPr/>
        </p:nvSpPr>
        <p:spPr bwMode="auto">
          <a:xfrm>
            <a:off x="6160180" y="5220150"/>
            <a:ext cx="1042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i="1" dirty="0">
                <a:solidFill>
                  <a:srgbClr val="000000"/>
                </a:solidFill>
              </a:rPr>
              <a:t>related-to</a:t>
            </a:r>
          </a:p>
        </p:txBody>
      </p:sp>
      <p:sp>
        <p:nvSpPr>
          <p:cNvPr id="83" name="Text Box 24"/>
          <p:cNvSpPr txBox="1">
            <a:spLocks noChangeArrowheads="1"/>
          </p:cNvSpPr>
          <p:nvPr/>
        </p:nvSpPr>
        <p:spPr bwMode="auto">
          <a:xfrm>
            <a:off x="2732087" y="5523136"/>
            <a:ext cx="1063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i="1">
                <a:solidFill>
                  <a:srgbClr val="000000"/>
                </a:solidFill>
              </a:rPr>
              <a:t>located-in</a:t>
            </a:r>
          </a:p>
        </p:txBody>
      </p:sp>
      <p:sp>
        <p:nvSpPr>
          <p:cNvPr id="84" name="Text Box 25"/>
          <p:cNvSpPr txBox="1">
            <a:spLocks noChangeArrowheads="1"/>
          </p:cNvSpPr>
          <p:nvPr/>
        </p:nvSpPr>
        <p:spPr bwMode="auto">
          <a:xfrm>
            <a:off x="3748087" y="4878611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i="1">
                <a:solidFill>
                  <a:srgbClr val="000000"/>
                </a:solidFill>
              </a:rPr>
              <a:t>capital-of</a:t>
            </a:r>
          </a:p>
        </p:txBody>
      </p:sp>
      <p:sp>
        <p:nvSpPr>
          <p:cNvPr id="85" name="Freeform 49"/>
          <p:cNvSpPr>
            <a:spLocks/>
          </p:cNvSpPr>
          <p:nvPr/>
        </p:nvSpPr>
        <p:spPr bwMode="auto">
          <a:xfrm>
            <a:off x="6303736" y="6018890"/>
            <a:ext cx="685800" cy="352425"/>
          </a:xfrm>
          <a:custGeom>
            <a:avLst/>
            <a:gdLst>
              <a:gd name="T0" fmla="*/ 256622 w 310"/>
              <a:gd name="T1" fmla="*/ 58738 h 222"/>
              <a:gd name="T2" fmla="*/ 35396 w 310"/>
              <a:gd name="T3" fmla="*/ 114300 h 222"/>
              <a:gd name="T4" fmla="*/ 48670 w 310"/>
              <a:gd name="T5" fmla="*/ 319088 h 222"/>
              <a:gd name="T6" fmla="*/ 334051 w 310"/>
              <a:gd name="T7" fmla="*/ 319088 h 222"/>
              <a:gd name="T8" fmla="*/ 634918 w 310"/>
              <a:gd name="T9" fmla="*/ 319088 h 222"/>
              <a:gd name="T10" fmla="*/ 634918 w 310"/>
              <a:gd name="T11" fmla="*/ 179387 h 222"/>
              <a:gd name="T12" fmla="*/ 555277 w 310"/>
              <a:gd name="T13" fmla="*/ 20638 h 222"/>
              <a:gd name="T14" fmla="*/ 256622 w 310"/>
              <a:gd name="T15" fmla="*/ 58738 h 2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0"/>
              <a:gd name="T25" fmla="*/ 0 h 222"/>
              <a:gd name="T26" fmla="*/ 310 w 310"/>
              <a:gd name="T27" fmla="*/ 222 h 2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0" h="222">
                <a:moveTo>
                  <a:pt x="116" y="37"/>
                </a:moveTo>
                <a:cubicBezTo>
                  <a:pt x="77" y="47"/>
                  <a:pt x="32" y="45"/>
                  <a:pt x="16" y="72"/>
                </a:cubicBezTo>
                <a:cubicBezTo>
                  <a:pt x="0" y="99"/>
                  <a:pt x="0" y="180"/>
                  <a:pt x="22" y="201"/>
                </a:cubicBezTo>
                <a:cubicBezTo>
                  <a:pt x="44" y="222"/>
                  <a:pt x="107" y="201"/>
                  <a:pt x="151" y="201"/>
                </a:cubicBezTo>
                <a:cubicBezTo>
                  <a:pt x="195" y="201"/>
                  <a:pt x="264" y="216"/>
                  <a:pt x="287" y="201"/>
                </a:cubicBezTo>
                <a:cubicBezTo>
                  <a:pt x="310" y="186"/>
                  <a:pt x="293" y="144"/>
                  <a:pt x="287" y="113"/>
                </a:cubicBezTo>
                <a:cubicBezTo>
                  <a:pt x="281" y="82"/>
                  <a:pt x="279" y="26"/>
                  <a:pt x="251" y="13"/>
                </a:cubicBezTo>
                <a:cubicBezTo>
                  <a:pt x="223" y="0"/>
                  <a:pt x="155" y="27"/>
                  <a:pt x="116" y="37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86" name="Freeform 85"/>
          <p:cNvSpPr/>
          <p:nvPr/>
        </p:nvSpPr>
        <p:spPr bwMode="auto">
          <a:xfrm>
            <a:off x="3407229" y="6335482"/>
            <a:ext cx="3167742" cy="275772"/>
          </a:xfrm>
          <a:custGeom>
            <a:avLst/>
            <a:gdLst>
              <a:gd name="connsiteX0" fmla="*/ 3167742 w 3167742"/>
              <a:gd name="connsiteY0" fmla="*/ 97972 h 275772"/>
              <a:gd name="connsiteX1" fmla="*/ 2579914 w 3167742"/>
              <a:gd name="connsiteY1" fmla="*/ 185057 h 275772"/>
              <a:gd name="connsiteX2" fmla="*/ 1785257 w 3167742"/>
              <a:gd name="connsiteY2" fmla="*/ 272143 h 275772"/>
              <a:gd name="connsiteX3" fmla="*/ 805542 w 3167742"/>
              <a:gd name="connsiteY3" fmla="*/ 206829 h 275772"/>
              <a:gd name="connsiteX4" fmla="*/ 0 w 3167742"/>
              <a:gd name="connsiteY4" fmla="*/ 0 h 27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7742" h="275772">
                <a:moveTo>
                  <a:pt x="3167742" y="97972"/>
                </a:moveTo>
                <a:cubicBezTo>
                  <a:pt x="2989035" y="127000"/>
                  <a:pt x="2810328" y="156029"/>
                  <a:pt x="2579914" y="185057"/>
                </a:cubicBezTo>
                <a:cubicBezTo>
                  <a:pt x="2349500" y="214085"/>
                  <a:pt x="2080986" y="268514"/>
                  <a:pt x="1785257" y="272143"/>
                </a:cubicBezTo>
                <a:cubicBezTo>
                  <a:pt x="1489528" y="275772"/>
                  <a:pt x="1103085" y="252186"/>
                  <a:pt x="805542" y="206829"/>
                </a:cubicBezTo>
                <a:cubicBezTo>
                  <a:pt x="507999" y="161472"/>
                  <a:pt x="253999" y="8073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742950" marR="0" indent="-285750" defTabSz="4572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  <a:tabLst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87" name="Freeform 47"/>
          <p:cNvSpPr>
            <a:spLocks/>
          </p:cNvSpPr>
          <p:nvPr/>
        </p:nvSpPr>
        <p:spPr bwMode="auto">
          <a:xfrm>
            <a:off x="2048556" y="3865106"/>
            <a:ext cx="492125" cy="352425"/>
          </a:xfrm>
          <a:custGeom>
            <a:avLst/>
            <a:gdLst>
              <a:gd name="T0" fmla="*/ 116 w 310"/>
              <a:gd name="T1" fmla="*/ 37 h 222"/>
              <a:gd name="T2" fmla="*/ 16 w 310"/>
              <a:gd name="T3" fmla="*/ 72 h 222"/>
              <a:gd name="T4" fmla="*/ 22 w 310"/>
              <a:gd name="T5" fmla="*/ 201 h 222"/>
              <a:gd name="T6" fmla="*/ 151 w 310"/>
              <a:gd name="T7" fmla="*/ 201 h 222"/>
              <a:gd name="T8" fmla="*/ 287 w 310"/>
              <a:gd name="T9" fmla="*/ 201 h 222"/>
              <a:gd name="T10" fmla="*/ 287 w 310"/>
              <a:gd name="T11" fmla="*/ 113 h 222"/>
              <a:gd name="T12" fmla="*/ 251 w 310"/>
              <a:gd name="T13" fmla="*/ 13 h 222"/>
              <a:gd name="T14" fmla="*/ 116 w 310"/>
              <a:gd name="T15" fmla="*/ 37 h 2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0"/>
              <a:gd name="T25" fmla="*/ 0 h 222"/>
              <a:gd name="T26" fmla="*/ 310 w 310"/>
              <a:gd name="T27" fmla="*/ 222 h 2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0" h="222">
                <a:moveTo>
                  <a:pt x="116" y="37"/>
                </a:moveTo>
                <a:cubicBezTo>
                  <a:pt x="77" y="47"/>
                  <a:pt x="32" y="45"/>
                  <a:pt x="16" y="72"/>
                </a:cubicBezTo>
                <a:cubicBezTo>
                  <a:pt x="0" y="99"/>
                  <a:pt x="0" y="180"/>
                  <a:pt x="22" y="201"/>
                </a:cubicBezTo>
                <a:cubicBezTo>
                  <a:pt x="44" y="222"/>
                  <a:pt x="107" y="201"/>
                  <a:pt x="151" y="201"/>
                </a:cubicBezTo>
                <a:cubicBezTo>
                  <a:pt x="195" y="201"/>
                  <a:pt x="264" y="216"/>
                  <a:pt x="287" y="201"/>
                </a:cubicBezTo>
                <a:cubicBezTo>
                  <a:pt x="310" y="186"/>
                  <a:pt x="293" y="144"/>
                  <a:pt x="287" y="113"/>
                </a:cubicBezTo>
                <a:cubicBezTo>
                  <a:pt x="281" y="82"/>
                  <a:pt x="279" y="26"/>
                  <a:pt x="251" y="13"/>
                </a:cubicBezTo>
                <a:cubicBezTo>
                  <a:pt x="223" y="0"/>
                  <a:pt x="155" y="27"/>
                  <a:pt x="116" y="37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 b="1">
              <a:solidFill>
                <a:srgbClr val="000000"/>
              </a:solidFill>
            </a:endParaRPr>
          </a:p>
        </p:txBody>
      </p:sp>
      <p:cxnSp>
        <p:nvCxnSpPr>
          <p:cNvPr id="89" name="Straight Arrow Connector 88"/>
          <p:cNvCxnSpPr/>
          <p:nvPr/>
        </p:nvCxnSpPr>
        <p:spPr bwMode="auto">
          <a:xfrm flipH="1" flipV="1">
            <a:off x="1970314" y="2514597"/>
            <a:ext cx="228600" cy="13280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4" name="Straight Arrow Connector 63"/>
          <p:cNvCxnSpPr/>
          <p:nvPr/>
        </p:nvCxnSpPr>
        <p:spPr bwMode="auto">
          <a:xfrm flipV="1">
            <a:off x="7424057" y="4767946"/>
            <a:ext cx="348343" cy="11647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6" name="Straight Arrow Connector 65"/>
          <p:cNvCxnSpPr>
            <a:stCxn id="54" idx="3"/>
            <a:endCxn id="32" idx="1"/>
          </p:cNvCxnSpPr>
          <p:nvPr/>
        </p:nvCxnSpPr>
        <p:spPr bwMode="auto">
          <a:xfrm>
            <a:off x="3538638" y="4196273"/>
            <a:ext cx="1409826" cy="3816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5" name="AutoShape 39"/>
          <p:cNvSpPr>
            <a:spLocks noChangeArrowheads="1"/>
          </p:cNvSpPr>
          <p:nvPr/>
        </p:nvSpPr>
        <p:spPr bwMode="auto">
          <a:xfrm>
            <a:off x="170601" y="2826084"/>
            <a:ext cx="1264794" cy="640130"/>
          </a:xfrm>
          <a:prstGeom prst="wedgeRoundRectCallout">
            <a:avLst>
              <a:gd name="adj1" fmla="val 85214"/>
              <a:gd name="adj2" fmla="val -9342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i="1" dirty="0" smtClean="0">
                <a:solidFill>
                  <a:srgbClr val="000000"/>
                </a:solidFill>
              </a:rPr>
              <a:t>car, crash, </a:t>
            </a:r>
            <a:r>
              <a:rPr kumimoji="0" lang="en-US" sz="1600" i="1" dirty="0" err="1" smtClean="0">
                <a:solidFill>
                  <a:srgbClr val="000000"/>
                </a:solidFill>
              </a:rPr>
              <a:t>maserati</a:t>
            </a:r>
            <a:endParaRPr kumimoji="0" lang="en-US" sz="16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0638" y="43538"/>
            <a:ext cx="9339944" cy="685800"/>
          </a:xfrm>
        </p:spPr>
        <p:txBody>
          <a:bodyPr/>
          <a:lstStyle/>
          <a:p>
            <a:r>
              <a:rPr lang="en-US" sz="3200" dirty="0" smtClean="0"/>
              <a:t>Challenge 2: Big and Fast Data</a:t>
            </a:r>
            <a:endParaRPr lang="en-US" sz="32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68614" y="721856"/>
            <a:ext cx="411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0000"/>
                </a:solidFill>
              </a:rPr>
              <a:t>all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51177" y="1193343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0000"/>
                </a:solidFill>
              </a:rPr>
              <a:t>people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63902" y="1706106"/>
            <a:ext cx="793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0000"/>
                </a:solidFill>
              </a:rPr>
              <a:t>actors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79627" y="2223631"/>
            <a:ext cx="1438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0000"/>
                </a:solidFill>
              </a:rPr>
              <a:t>Angelia Jolie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670277" y="2223631"/>
            <a:ext cx="1281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0000"/>
                </a:solidFill>
              </a:rPr>
              <a:t>Mel Gibson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12977" y="1193343"/>
            <a:ext cx="815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0000"/>
                </a:solidFill>
              </a:rPr>
              <a:t>places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636939" y="1520368"/>
            <a:ext cx="200025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989364" y="2004556"/>
            <a:ext cx="200025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1270227" y="1009193"/>
            <a:ext cx="200025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705077" y="1009193"/>
            <a:ext cx="447675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>
            <a:off x="1479777" y="2004556"/>
            <a:ext cx="357187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046639" y="1193343"/>
            <a:ext cx="1450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CC0000"/>
                </a:solidFill>
              </a:rPr>
              <a:t>Twitter users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037114" y="1706106"/>
            <a:ext cx="2809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CC0000"/>
                </a:solidFill>
              </a:rPr>
              <a:t>@melgibson   @dsmith  …</a:t>
            </a:r>
            <a:r>
              <a:rPr kumimoji="0" lang="en-US" sz="16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380389" y="1193343"/>
            <a:ext cx="1052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CC0000"/>
                </a:solidFill>
              </a:rPr>
              <a:t>FB users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023202" y="1706106"/>
            <a:ext cx="281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CC0000"/>
                </a:solidFill>
              </a:rPr>
              <a:t>mel-gibson   davesmith   …</a:t>
            </a: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1379764" y="1009193"/>
            <a:ext cx="191135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1444852" y="975856"/>
            <a:ext cx="4935537" cy="284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>
            <a:off x="3645127" y="1498143"/>
            <a:ext cx="111125" cy="22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3784827" y="1507668"/>
            <a:ext cx="923925" cy="22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H="1">
            <a:off x="6677252" y="1498143"/>
            <a:ext cx="103187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6816952" y="1488618"/>
            <a:ext cx="663575" cy="25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2264002" y="2066468"/>
            <a:ext cx="1296987" cy="749300"/>
          </a:xfrm>
          <a:custGeom>
            <a:avLst/>
            <a:gdLst>
              <a:gd name="T0" fmla="*/ 0 w 817"/>
              <a:gd name="T1" fmla="*/ 324 h 472"/>
              <a:gd name="T2" fmla="*/ 112 w 817"/>
              <a:gd name="T3" fmla="*/ 400 h 472"/>
              <a:gd name="T4" fmla="*/ 353 w 817"/>
              <a:gd name="T5" fmla="*/ 465 h 472"/>
              <a:gd name="T6" fmla="*/ 635 w 817"/>
              <a:gd name="T7" fmla="*/ 359 h 472"/>
              <a:gd name="T8" fmla="*/ 776 w 817"/>
              <a:gd name="T9" fmla="*/ 130 h 472"/>
              <a:gd name="T10" fmla="*/ 817 w 817"/>
              <a:gd name="T11" fmla="*/ 0 h 4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17"/>
              <a:gd name="T19" fmla="*/ 0 h 472"/>
              <a:gd name="T20" fmla="*/ 817 w 817"/>
              <a:gd name="T21" fmla="*/ 472 h 4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17" h="472">
                <a:moveTo>
                  <a:pt x="0" y="324"/>
                </a:moveTo>
                <a:cubicBezTo>
                  <a:pt x="26" y="350"/>
                  <a:pt x="53" y="376"/>
                  <a:pt x="112" y="400"/>
                </a:cubicBezTo>
                <a:cubicBezTo>
                  <a:pt x="171" y="424"/>
                  <a:pt x="266" y="472"/>
                  <a:pt x="353" y="465"/>
                </a:cubicBezTo>
                <a:cubicBezTo>
                  <a:pt x="440" y="458"/>
                  <a:pt x="565" y="415"/>
                  <a:pt x="635" y="359"/>
                </a:cubicBezTo>
                <a:cubicBezTo>
                  <a:pt x="705" y="303"/>
                  <a:pt x="746" y="190"/>
                  <a:pt x="776" y="130"/>
                </a:cubicBezTo>
                <a:cubicBezTo>
                  <a:pt x="806" y="70"/>
                  <a:pt x="811" y="35"/>
                  <a:pt x="81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 b="1">
              <a:solidFill>
                <a:srgbClr val="000000"/>
              </a:solidFill>
            </a:endParaRPr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2197327" y="2056943"/>
            <a:ext cx="3967162" cy="1031875"/>
          </a:xfrm>
          <a:custGeom>
            <a:avLst/>
            <a:gdLst>
              <a:gd name="T0" fmla="*/ 0 w 2569"/>
              <a:gd name="T1" fmla="*/ 353 h 650"/>
              <a:gd name="T2" fmla="*/ 177 w 2569"/>
              <a:gd name="T3" fmla="*/ 535 h 650"/>
              <a:gd name="T4" fmla="*/ 653 w 2569"/>
              <a:gd name="T5" fmla="*/ 629 h 650"/>
              <a:gd name="T6" fmla="*/ 1658 w 2569"/>
              <a:gd name="T7" fmla="*/ 406 h 650"/>
              <a:gd name="T8" fmla="*/ 2569 w 2569"/>
              <a:gd name="T9" fmla="*/ 0 h 6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9"/>
              <a:gd name="T16" fmla="*/ 0 h 650"/>
              <a:gd name="T17" fmla="*/ 2569 w 2569"/>
              <a:gd name="T18" fmla="*/ 650 h 6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9" h="650">
                <a:moveTo>
                  <a:pt x="0" y="353"/>
                </a:moveTo>
                <a:cubicBezTo>
                  <a:pt x="34" y="421"/>
                  <a:pt x="68" y="489"/>
                  <a:pt x="177" y="535"/>
                </a:cubicBezTo>
                <a:cubicBezTo>
                  <a:pt x="286" y="581"/>
                  <a:pt x="406" y="650"/>
                  <a:pt x="653" y="629"/>
                </a:cubicBezTo>
                <a:cubicBezTo>
                  <a:pt x="900" y="608"/>
                  <a:pt x="1339" y="511"/>
                  <a:pt x="1658" y="406"/>
                </a:cubicBezTo>
                <a:cubicBezTo>
                  <a:pt x="1977" y="301"/>
                  <a:pt x="2273" y="150"/>
                  <a:pt x="256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 b="1">
              <a:solidFill>
                <a:srgbClr val="000000"/>
              </a:solidFill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6134327" y="3403143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9900"/>
                </a:solidFill>
              </a:rPr>
              <a:t>events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5405664" y="3892093"/>
            <a:ext cx="1190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9900"/>
                </a:solidFill>
              </a:rPr>
              <a:t>celebrities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4453164" y="3892093"/>
            <a:ext cx="804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9900"/>
                </a:solidFill>
              </a:rPr>
              <a:t>sports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774089" y="3892093"/>
            <a:ext cx="1271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9900"/>
                </a:solidFill>
              </a:rPr>
              <a:t>politics   …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4948464" y="4409618"/>
            <a:ext cx="184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9900"/>
                </a:solidFill>
              </a:rPr>
              <a:t>Gibson</a:t>
            </a:r>
            <a:r>
              <a:rPr kumimoji="0" lang="en-US" sz="1600" b="1">
                <a:solidFill>
                  <a:srgbClr val="000000"/>
                </a:solidFill>
              </a:rPr>
              <a:t> </a:t>
            </a:r>
            <a:r>
              <a:rPr kumimoji="0" lang="en-US" sz="1600" b="1">
                <a:solidFill>
                  <a:srgbClr val="009900"/>
                </a:solidFill>
              </a:rPr>
              <a:t>car</a:t>
            </a:r>
            <a:r>
              <a:rPr kumimoji="0" lang="en-US" sz="1600" b="1">
                <a:solidFill>
                  <a:srgbClr val="000000"/>
                </a:solidFill>
              </a:rPr>
              <a:t> </a:t>
            </a:r>
            <a:r>
              <a:rPr kumimoji="0" lang="en-US" sz="1600" b="1">
                <a:solidFill>
                  <a:srgbClr val="009900"/>
                </a:solidFill>
              </a:rPr>
              <a:t>crash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7104289" y="4409618"/>
            <a:ext cx="1900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9900"/>
                </a:solidFill>
              </a:rPr>
              <a:t>Egyptian</a:t>
            </a:r>
            <a:r>
              <a:rPr kumimoji="0" lang="en-US" sz="1600" b="1">
                <a:solidFill>
                  <a:srgbClr val="000000"/>
                </a:solidFill>
              </a:rPr>
              <a:t> </a:t>
            </a:r>
            <a:r>
              <a:rPr kumimoji="0" lang="en-US" sz="1600" b="1">
                <a:solidFill>
                  <a:srgbClr val="009900"/>
                </a:solidFill>
              </a:rPr>
              <a:t>uprising</a:t>
            </a:r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 flipH="1">
            <a:off x="4994502" y="3695243"/>
            <a:ext cx="1455737" cy="233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 flipH="1">
            <a:off x="6178777" y="3712706"/>
            <a:ext cx="261937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6450239" y="3704768"/>
            <a:ext cx="447675" cy="214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 flipH="1">
            <a:off x="5591402" y="4206418"/>
            <a:ext cx="3270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7290027" y="4187368"/>
            <a:ext cx="41910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1349602" y="1020306"/>
            <a:ext cx="4814887" cy="2500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 flipV="1">
            <a:off x="1592489" y="1887081"/>
            <a:ext cx="1501775" cy="382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>
            <a:off x="5221514" y="2036306"/>
            <a:ext cx="3248025" cy="2379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3905477" y="2903081"/>
            <a:ext cx="1314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i="1">
                <a:solidFill>
                  <a:srgbClr val="000000"/>
                </a:solidFill>
              </a:rPr>
              <a:t>the-same-as</a:t>
            </a:r>
          </a:p>
        </p:txBody>
      </p:sp>
      <p:sp>
        <p:nvSpPr>
          <p:cNvPr id="46" name="Text Box 45"/>
          <p:cNvSpPr txBox="1">
            <a:spLocks noChangeArrowheads="1"/>
          </p:cNvSpPr>
          <p:nvPr/>
        </p:nvSpPr>
        <p:spPr bwMode="auto">
          <a:xfrm>
            <a:off x="6616927" y="2837993"/>
            <a:ext cx="1246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i="1">
                <a:solidFill>
                  <a:srgbClr val="000000"/>
                </a:solidFill>
              </a:rPr>
              <a:t>tweet-about</a:t>
            </a:r>
          </a:p>
        </p:txBody>
      </p:sp>
      <p:sp>
        <p:nvSpPr>
          <p:cNvPr id="54" name="Text Box 41"/>
          <p:cNvSpPr txBox="1">
            <a:spLocks noChangeArrowheads="1"/>
          </p:cNvSpPr>
          <p:nvPr/>
        </p:nvSpPr>
        <p:spPr bwMode="auto">
          <a:xfrm>
            <a:off x="1052060" y="3903885"/>
            <a:ext cx="24865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 dirty="0">
                <a:solidFill>
                  <a:srgbClr val="0000DC"/>
                </a:solidFill>
              </a:rPr>
              <a:t>@</a:t>
            </a:r>
            <a:r>
              <a:rPr kumimoji="0" lang="en-US" sz="1600" b="1" dirty="0" err="1">
                <a:solidFill>
                  <a:srgbClr val="0000DC"/>
                </a:solidFill>
              </a:rPr>
              <a:t>dsmith</a:t>
            </a:r>
            <a:r>
              <a:rPr kumimoji="0" lang="en-US" sz="1600" b="1" dirty="0">
                <a:solidFill>
                  <a:srgbClr val="0000DC"/>
                </a:solidFill>
              </a:rPr>
              <a:t>: Mel crashed. </a:t>
            </a:r>
            <a:r>
              <a:rPr kumimoji="0" lang="en-US" sz="1600" b="1" dirty="0" smtClean="0">
                <a:solidFill>
                  <a:srgbClr val="0000DC"/>
                </a:solidFill>
              </a:rPr>
              <a:t/>
            </a:r>
            <a:br>
              <a:rPr kumimoji="0" lang="en-US" sz="1600" b="1" dirty="0" smtClean="0">
                <a:solidFill>
                  <a:srgbClr val="0000DC"/>
                </a:solidFill>
              </a:rPr>
            </a:br>
            <a:r>
              <a:rPr kumimoji="0" lang="en-US" sz="1600" b="1" dirty="0" smtClean="0">
                <a:solidFill>
                  <a:srgbClr val="0000DC"/>
                </a:solidFill>
              </a:rPr>
              <a:t>          </a:t>
            </a:r>
            <a:r>
              <a:rPr kumimoji="0" lang="en-US" sz="1600" b="1" dirty="0" err="1" smtClean="0">
                <a:solidFill>
                  <a:srgbClr val="0000DC"/>
                </a:solidFill>
              </a:rPr>
              <a:t>Maserati</a:t>
            </a:r>
            <a:r>
              <a:rPr kumimoji="0" lang="en-US" sz="1600" b="1" dirty="0" smtClean="0">
                <a:solidFill>
                  <a:srgbClr val="0000DC"/>
                </a:solidFill>
              </a:rPr>
              <a:t> </a:t>
            </a:r>
            <a:r>
              <a:rPr kumimoji="0" lang="en-US" sz="1600" b="1" dirty="0">
                <a:solidFill>
                  <a:srgbClr val="0000DC"/>
                </a:solidFill>
              </a:rPr>
              <a:t>is gone.</a:t>
            </a:r>
          </a:p>
        </p:txBody>
      </p:sp>
      <p:pic>
        <p:nvPicPr>
          <p:cNvPr id="55" name="Picture 54" descr="ico-t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372" y="3854673"/>
            <a:ext cx="4857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42" descr="ico-t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0905" y="5996891"/>
            <a:ext cx="4857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53"/>
          <p:cNvSpPr txBox="1">
            <a:spLocks noChangeArrowheads="1"/>
          </p:cNvSpPr>
          <p:nvPr/>
        </p:nvSpPr>
        <p:spPr bwMode="auto">
          <a:xfrm>
            <a:off x="5320168" y="6042928"/>
            <a:ext cx="2733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 dirty="0">
                <a:solidFill>
                  <a:srgbClr val="0000DC"/>
                </a:solidFill>
              </a:rPr>
              <a:t>@far213: </a:t>
            </a:r>
            <a:r>
              <a:rPr kumimoji="0" lang="en-US" sz="1600" b="1" dirty="0" err="1">
                <a:solidFill>
                  <a:srgbClr val="0000DC"/>
                </a:solidFill>
              </a:rPr>
              <a:t>Tahrir</a:t>
            </a:r>
            <a:r>
              <a:rPr kumimoji="0" lang="en-US" sz="1600" b="1" dirty="0">
                <a:solidFill>
                  <a:srgbClr val="0000DC"/>
                </a:solidFill>
              </a:rPr>
              <a:t> is packed!</a:t>
            </a:r>
          </a:p>
        </p:txBody>
      </p:sp>
      <p:sp>
        <p:nvSpPr>
          <p:cNvPr id="71" name="Oval 11"/>
          <p:cNvSpPr>
            <a:spLocks noChangeArrowheads="1"/>
          </p:cNvSpPr>
          <p:nvPr/>
        </p:nvSpPr>
        <p:spPr bwMode="auto">
          <a:xfrm>
            <a:off x="3090862" y="5004024"/>
            <a:ext cx="666750" cy="3873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72" name="Oval 10"/>
          <p:cNvSpPr>
            <a:spLocks noChangeArrowheads="1"/>
          </p:cNvSpPr>
          <p:nvPr/>
        </p:nvSpPr>
        <p:spPr bwMode="auto">
          <a:xfrm>
            <a:off x="4286249" y="5197699"/>
            <a:ext cx="614363" cy="3762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73" name="Oval 9"/>
          <p:cNvSpPr>
            <a:spLocks noChangeArrowheads="1"/>
          </p:cNvSpPr>
          <p:nvPr/>
        </p:nvSpPr>
        <p:spPr bwMode="auto">
          <a:xfrm>
            <a:off x="2671762" y="6023199"/>
            <a:ext cx="763587" cy="3667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74" name="Text Box 6"/>
          <p:cNvSpPr txBox="1">
            <a:spLocks noChangeArrowheads="1"/>
          </p:cNvSpPr>
          <p:nvPr/>
        </p:nvSpPr>
        <p:spPr bwMode="auto">
          <a:xfrm>
            <a:off x="2687637" y="6039074"/>
            <a:ext cx="71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>
                <a:solidFill>
                  <a:srgbClr val="000000"/>
                </a:solidFill>
              </a:rPr>
              <a:t>Tahrir</a:t>
            </a: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4248149" y="5211986"/>
            <a:ext cx="668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>
                <a:solidFill>
                  <a:srgbClr val="000000"/>
                </a:solidFill>
              </a:rPr>
              <a:t>Cairo</a:t>
            </a:r>
          </a:p>
        </p:txBody>
      </p:sp>
      <p:sp>
        <p:nvSpPr>
          <p:cNvPr id="76" name="Text Box 8"/>
          <p:cNvSpPr txBox="1">
            <a:spLocks noChangeArrowheads="1"/>
          </p:cNvSpPr>
          <p:nvPr/>
        </p:nvSpPr>
        <p:spPr bwMode="auto">
          <a:xfrm>
            <a:off x="3041649" y="5029424"/>
            <a:ext cx="703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>
                <a:solidFill>
                  <a:srgbClr val="000000"/>
                </a:solidFill>
              </a:rPr>
              <a:t>Egypt</a:t>
            </a:r>
          </a:p>
        </p:txBody>
      </p:sp>
      <p:sp>
        <p:nvSpPr>
          <p:cNvPr id="77" name="Line 16"/>
          <p:cNvSpPr>
            <a:spLocks noChangeShapeType="1"/>
          </p:cNvSpPr>
          <p:nvPr/>
        </p:nvSpPr>
        <p:spPr bwMode="auto">
          <a:xfrm flipV="1">
            <a:off x="3328987" y="5488211"/>
            <a:ext cx="946150" cy="568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78" name="Line 17"/>
          <p:cNvSpPr>
            <a:spLocks noChangeShapeType="1"/>
          </p:cNvSpPr>
          <p:nvPr/>
        </p:nvSpPr>
        <p:spPr bwMode="auto">
          <a:xfrm flipH="1" flipV="1">
            <a:off x="3759199" y="5219924"/>
            <a:ext cx="527050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79" name="Line 18"/>
          <p:cNvSpPr>
            <a:spLocks noChangeShapeType="1"/>
          </p:cNvSpPr>
          <p:nvPr/>
        </p:nvSpPr>
        <p:spPr bwMode="auto">
          <a:xfrm flipH="1">
            <a:off x="3425824" y="4757055"/>
            <a:ext cx="4041776" cy="14407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82" name="Text Box 23"/>
          <p:cNvSpPr txBox="1">
            <a:spLocks noChangeArrowheads="1"/>
          </p:cNvSpPr>
          <p:nvPr/>
        </p:nvSpPr>
        <p:spPr bwMode="auto">
          <a:xfrm>
            <a:off x="6160180" y="5220150"/>
            <a:ext cx="1042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i="1" dirty="0">
                <a:solidFill>
                  <a:srgbClr val="000000"/>
                </a:solidFill>
              </a:rPr>
              <a:t>related-to</a:t>
            </a:r>
          </a:p>
        </p:txBody>
      </p:sp>
      <p:sp>
        <p:nvSpPr>
          <p:cNvPr id="83" name="Text Box 24"/>
          <p:cNvSpPr txBox="1">
            <a:spLocks noChangeArrowheads="1"/>
          </p:cNvSpPr>
          <p:nvPr/>
        </p:nvSpPr>
        <p:spPr bwMode="auto">
          <a:xfrm>
            <a:off x="2732087" y="5523136"/>
            <a:ext cx="1063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i="1">
                <a:solidFill>
                  <a:srgbClr val="000000"/>
                </a:solidFill>
              </a:rPr>
              <a:t>located-in</a:t>
            </a:r>
          </a:p>
        </p:txBody>
      </p:sp>
      <p:sp>
        <p:nvSpPr>
          <p:cNvPr id="84" name="Text Box 25"/>
          <p:cNvSpPr txBox="1">
            <a:spLocks noChangeArrowheads="1"/>
          </p:cNvSpPr>
          <p:nvPr/>
        </p:nvSpPr>
        <p:spPr bwMode="auto">
          <a:xfrm>
            <a:off x="3748087" y="4878611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i="1">
                <a:solidFill>
                  <a:srgbClr val="000000"/>
                </a:solidFill>
              </a:rPr>
              <a:t>capital-of</a:t>
            </a:r>
          </a:p>
        </p:txBody>
      </p:sp>
      <p:sp>
        <p:nvSpPr>
          <p:cNvPr id="85" name="Freeform 49"/>
          <p:cNvSpPr>
            <a:spLocks/>
          </p:cNvSpPr>
          <p:nvPr/>
        </p:nvSpPr>
        <p:spPr bwMode="auto">
          <a:xfrm>
            <a:off x="6303736" y="6018890"/>
            <a:ext cx="685800" cy="352425"/>
          </a:xfrm>
          <a:custGeom>
            <a:avLst/>
            <a:gdLst>
              <a:gd name="T0" fmla="*/ 256622 w 310"/>
              <a:gd name="T1" fmla="*/ 58738 h 222"/>
              <a:gd name="T2" fmla="*/ 35396 w 310"/>
              <a:gd name="T3" fmla="*/ 114300 h 222"/>
              <a:gd name="T4" fmla="*/ 48670 w 310"/>
              <a:gd name="T5" fmla="*/ 319088 h 222"/>
              <a:gd name="T6" fmla="*/ 334051 w 310"/>
              <a:gd name="T7" fmla="*/ 319088 h 222"/>
              <a:gd name="T8" fmla="*/ 634918 w 310"/>
              <a:gd name="T9" fmla="*/ 319088 h 222"/>
              <a:gd name="T10" fmla="*/ 634918 w 310"/>
              <a:gd name="T11" fmla="*/ 179387 h 222"/>
              <a:gd name="T12" fmla="*/ 555277 w 310"/>
              <a:gd name="T13" fmla="*/ 20638 h 222"/>
              <a:gd name="T14" fmla="*/ 256622 w 310"/>
              <a:gd name="T15" fmla="*/ 58738 h 2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0"/>
              <a:gd name="T25" fmla="*/ 0 h 222"/>
              <a:gd name="T26" fmla="*/ 310 w 310"/>
              <a:gd name="T27" fmla="*/ 222 h 2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0" h="222">
                <a:moveTo>
                  <a:pt x="116" y="37"/>
                </a:moveTo>
                <a:cubicBezTo>
                  <a:pt x="77" y="47"/>
                  <a:pt x="32" y="45"/>
                  <a:pt x="16" y="72"/>
                </a:cubicBezTo>
                <a:cubicBezTo>
                  <a:pt x="0" y="99"/>
                  <a:pt x="0" y="180"/>
                  <a:pt x="22" y="201"/>
                </a:cubicBezTo>
                <a:cubicBezTo>
                  <a:pt x="44" y="222"/>
                  <a:pt x="107" y="201"/>
                  <a:pt x="151" y="201"/>
                </a:cubicBezTo>
                <a:cubicBezTo>
                  <a:pt x="195" y="201"/>
                  <a:pt x="264" y="216"/>
                  <a:pt x="287" y="201"/>
                </a:cubicBezTo>
                <a:cubicBezTo>
                  <a:pt x="310" y="186"/>
                  <a:pt x="293" y="144"/>
                  <a:pt x="287" y="113"/>
                </a:cubicBezTo>
                <a:cubicBezTo>
                  <a:pt x="281" y="82"/>
                  <a:pt x="279" y="26"/>
                  <a:pt x="251" y="13"/>
                </a:cubicBezTo>
                <a:cubicBezTo>
                  <a:pt x="223" y="0"/>
                  <a:pt x="155" y="27"/>
                  <a:pt x="116" y="37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86" name="Freeform 85"/>
          <p:cNvSpPr/>
          <p:nvPr/>
        </p:nvSpPr>
        <p:spPr bwMode="auto">
          <a:xfrm>
            <a:off x="3407229" y="6335482"/>
            <a:ext cx="3167742" cy="275772"/>
          </a:xfrm>
          <a:custGeom>
            <a:avLst/>
            <a:gdLst>
              <a:gd name="connsiteX0" fmla="*/ 3167742 w 3167742"/>
              <a:gd name="connsiteY0" fmla="*/ 97972 h 275772"/>
              <a:gd name="connsiteX1" fmla="*/ 2579914 w 3167742"/>
              <a:gd name="connsiteY1" fmla="*/ 185057 h 275772"/>
              <a:gd name="connsiteX2" fmla="*/ 1785257 w 3167742"/>
              <a:gd name="connsiteY2" fmla="*/ 272143 h 275772"/>
              <a:gd name="connsiteX3" fmla="*/ 805542 w 3167742"/>
              <a:gd name="connsiteY3" fmla="*/ 206829 h 275772"/>
              <a:gd name="connsiteX4" fmla="*/ 0 w 3167742"/>
              <a:gd name="connsiteY4" fmla="*/ 0 h 27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7742" h="275772">
                <a:moveTo>
                  <a:pt x="3167742" y="97972"/>
                </a:moveTo>
                <a:cubicBezTo>
                  <a:pt x="2989035" y="127000"/>
                  <a:pt x="2810328" y="156029"/>
                  <a:pt x="2579914" y="185057"/>
                </a:cubicBezTo>
                <a:cubicBezTo>
                  <a:pt x="2349500" y="214085"/>
                  <a:pt x="2080986" y="268514"/>
                  <a:pt x="1785257" y="272143"/>
                </a:cubicBezTo>
                <a:cubicBezTo>
                  <a:pt x="1489528" y="275772"/>
                  <a:pt x="1103085" y="252186"/>
                  <a:pt x="805542" y="206829"/>
                </a:cubicBezTo>
                <a:cubicBezTo>
                  <a:pt x="507999" y="161472"/>
                  <a:pt x="253999" y="8073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742950" marR="0" indent="-285750" defTabSz="4572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  <a:tabLst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87" name="Freeform 47"/>
          <p:cNvSpPr>
            <a:spLocks/>
          </p:cNvSpPr>
          <p:nvPr/>
        </p:nvSpPr>
        <p:spPr bwMode="auto">
          <a:xfrm>
            <a:off x="2048556" y="3865106"/>
            <a:ext cx="492125" cy="352425"/>
          </a:xfrm>
          <a:custGeom>
            <a:avLst/>
            <a:gdLst>
              <a:gd name="T0" fmla="*/ 116 w 310"/>
              <a:gd name="T1" fmla="*/ 37 h 222"/>
              <a:gd name="T2" fmla="*/ 16 w 310"/>
              <a:gd name="T3" fmla="*/ 72 h 222"/>
              <a:gd name="T4" fmla="*/ 22 w 310"/>
              <a:gd name="T5" fmla="*/ 201 h 222"/>
              <a:gd name="T6" fmla="*/ 151 w 310"/>
              <a:gd name="T7" fmla="*/ 201 h 222"/>
              <a:gd name="T8" fmla="*/ 287 w 310"/>
              <a:gd name="T9" fmla="*/ 201 h 222"/>
              <a:gd name="T10" fmla="*/ 287 w 310"/>
              <a:gd name="T11" fmla="*/ 113 h 222"/>
              <a:gd name="T12" fmla="*/ 251 w 310"/>
              <a:gd name="T13" fmla="*/ 13 h 222"/>
              <a:gd name="T14" fmla="*/ 116 w 310"/>
              <a:gd name="T15" fmla="*/ 37 h 2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0"/>
              <a:gd name="T25" fmla="*/ 0 h 222"/>
              <a:gd name="T26" fmla="*/ 310 w 310"/>
              <a:gd name="T27" fmla="*/ 222 h 2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0" h="222">
                <a:moveTo>
                  <a:pt x="116" y="37"/>
                </a:moveTo>
                <a:cubicBezTo>
                  <a:pt x="77" y="47"/>
                  <a:pt x="32" y="45"/>
                  <a:pt x="16" y="72"/>
                </a:cubicBezTo>
                <a:cubicBezTo>
                  <a:pt x="0" y="99"/>
                  <a:pt x="0" y="180"/>
                  <a:pt x="22" y="201"/>
                </a:cubicBezTo>
                <a:cubicBezTo>
                  <a:pt x="44" y="222"/>
                  <a:pt x="107" y="201"/>
                  <a:pt x="151" y="201"/>
                </a:cubicBezTo>
                <a:cubicBezTo>
                  <a:pt x="195" y="201"/>
                  <a:pt x="264" y="216"/>
                  <a:pt x="287" y="201"/>
                </a:cubicBezTo>
                <a:cubicBezTo>
                  <a:pt x="310" y="186"/>
                  <a:pt x="293" y="144"/>
                  <a:pt x="287" y="113"/>
                </a:cubicBezTo>
                <a:cubicBezTo>
                  <a:pt x="281" y="82"/>
                  <a:pt x="279" y="26"/>
                  <a:pt x="251" y="13"/>
                </a:cubicBezTo>
                <a:cubicBezTo>
                  <a:pt x="223" y="0"/>
                  <a:pt x="155" y="27"/>
                  <a:pt x="116" y="37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 b="1">
              <a:solidFill>
                <a:srgbClr val="000000"/>
              </a:solidFill>
            </a:endParaRPr>
          </a:p>
        </p:txBody>
      </p:sp>
      <p:cxnSp>
        <p:nvCxnSpPr>
          <p:cNvPr id="89" name="Straight Arrow Connector 88"/>
          <p:cNvCxnSpPr/>
          <p:nvPr/>
        </p:nvCxnSpPr>
        <p:spPr bwMode="auto">
          <a:xfrm flipH="1" flipV="1">
            <a:off x="1970314" y="2514597"/>
            <a:ext cx="228600" cy="13280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4" name="Straight Arrow Connector 63"/>
          <p:cNvCxnSpPr/>
          <p:nvPr/>
        </p:nvCxnSpPr>
        <p:spPr bwMode="auto">
          <a:xfrm flipV="1">
            <a:off x="7424057" y="4767946"/>
            <a:ext cx="348343" cy="11647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6" name="Straight Arrow Connector 65"/>
          <p:cNvCxnSpPr>
            <a:stCxn id="54" idx="3"/>
            <a:endCxn id="32" idx="1"/>
          </p:cNvCxnSpPr>
          <p:nvPr/>
        </p:nvCxnSpPr>
        <p:spPr bwMode="auto">
          <a:xfrm>
            <a:off x="3538638" y="4196273"/>
            <a:ext cx="1409826" cy="3816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5" name="AutoShape 39"/>
          <p:cNvSpPr>
            <a:spLocks noChangeArrowheads="1"/>
          </p:cNvSpPr>
          <p:nvPr/>
        </p:nvSpPr>
        <p:spPr bwMode="auto">
          <a:xfrm>
            <a:off x="170601" y="2826084"/>
            <a:ext cx="1264794" cy="640130"/>
          </a:xfrm>
          <a:prstGeom prst="wedgeRoundRectCallout">
            <a:avLst>
              <a:gd name="adj1" fmla="val 85214"/>
              <a:gd name="adj2" fmla="val -9342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i="1" dirty="0" smtClean="0">
                <a:solidFill>
                  <a:srgbClr val="000000"/>
                </a:solidFill>
              </a:rPr>
              <a:t>car, crash, </a:t>
            </a:r>
            <a:r>
              <a:rPr kumimoji="0" lang="en-US" sz="1600" i="1" dirty="0" err="1" smtClean="0">
                <a:solidFill>
                  <a:srgbClr val="000000"/>
                </a:solidFill>
              </a:rPr>
              <a:t>maserati</a:t>
            </a:r>
            <a:endParaRPr kumimoji="0" lang="en-US" sz="16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Line 46"/>
          <p:cNvSpPr>
            <a:spLocks noChangeShapeType="1"/>
          </p:cNvSpPr>
          <p:nvPr/>
        </p:nvSpPr>
        <p:spPr bwMode="auto">
          <a:xfrm flipH="1" flipV="1">
            <a:off x="7950200" y="4421188"/>
            <a:ext cx="11113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56322" name="Line 47"/>
          <p:cNvSpPr>
            <a:spLocks noChangeShapeType="1"/>
          </p:cNvSpPr>
          <p:nvPr/>
        </p:nvSpPr>
        <p:spPr bwMode="auto">
          <a:xfrm flipH="1" flipV="1">
            <a:off x="7369175" y="4421188"/>
            <a:ext cx="11113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56323" name="Line 43"/>
          <p:cNvSpPr>
            <a:spLocks noChangeShapeType="1"/>
          </p:cNvSpPr>
          <p:nvPr/>
        </p:nvSpPr>
        <p:spPr bwMode="auto">
          <a:xfrm flipV="1">
            <a:off x="6840538" y="2106613"/>
            <a:ext cx="0" cy="1022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56324" name="Line 42"/>
          <p:cNvSpPr>
            <a:spLocks noChangeShapeType="1"/>
          </p:cNvSpPr>
          <p:nvPr/>
        </p:nvSpPr>
        <p:spPr bwMode="auto">
          <a:xfrm>
            <a:off x="1258888" y="2698750"/>
            <a:ext cx="1011237" cy="1022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56325" name="Rectangle 31"/>
          <p:cNvSpPr>
            <a:spLocks noChangeArrowheads="1"/>
          </p:cNvSpPr>
          <p:nvPr/>
        </p:nvSpPr>
        <p:spPr bwMode="auto">
          <a:xfrm>
            <a:off x="5764213" y="2279650"/>
            <a:ext cx="2324100" cy="5905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56326" name="Rectangle 30"/>
          <p:cNvSpPr>
            <a:spLocks noChangeArrowheads="1"/>
          </p:cNvSpPr>
          <p:nvPr/>
        </p:nvSpPr>
        <p:spPr bwMode="auto">
          <a:xfrm>
            <a:off x="1173163" y="2924175"/>
            <a:ext cx="1387475" cy="5603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56327" name="Rectangle 2"/>
          <p:cNvSpPr>
            <a:spLocks noGrp="1"/>
          </p:cNvSpPr>
          <p:nvPr>
            <p:ph type="title"/>
          </p:nvPr>
        </p:nvSpPr>
        <p:spPr>
          <a:xfrm>
            <a:off x="590550" y="106363"/>
            <a:ext cx="8361363" cy="850900"/>
          </a:xfrm>
        </p:spPr>
        <p:txBody>
          <a:bodyPr/>
          <a:lstStyle/>
          <a:p>
            <a:r>
              <a:rPr lang="en-US" dirty="0" smtClean="0"/>
              <a:t>Challenge 2: Big and Fast Data</a:t>
            </a:r>
            <a:endParaRPr lang="en-US" sz="2800" dirty="0" smtClean="0"/>
          </a:p>
        </p:txBody>
      </p:sp>
      <p:sp>
        <p:nvSpPr>
          <p:cNvPr id="56328" name="Text Box 4"/>
          <p:cNvSpPr txBox="1">
            <a:spLocks noChangeArrowheads="1"/>
          </p:cNvSpPr>
          <p:nvPr/>
        </p:nvSpPr>
        <p:spPr bwMode="auto">
          <a:xfrm>
            <a:off x="144463" y="2312988"/>
            <a:ext cx="1573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>
                <a:solidFill>
                  <a:srgbClr val="000000"/>
                </a:solidFill>
              </a:rPr>
              <a:t>Twitter firehose</a:t>
            </a:r>
          </a:p>
        </p:txBody>
      </p:sp>
      <p:sp>
        <p:nvSpPr>
          <p:cNvPr id="56329" name="Text Box 5"/>
          <p:cNvSpPr txBox="1">
            <a:spLocks noChangeArrowheads="1"/>
          </p:cNvSpPr>
          <p:nvPr/>
        </p:nvSpPr>
        <p:spPr bwMode="auto">
          <a:xfrm>
            <a:off x="1111250" y="2914650"/>
            <a:ext cx="14684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dirty="0">
                <a:solidFill>
                  <a:srgbClr val="000000"/>
                </a:solidFill>
              </a:rPr>
              <a:t>Justin </a:t>
            </a:r>
            <a:r>
              <a:rPr kumimoji="0" lang="en-US" sz="1600" dirty="0" err="1" smtClean="0">
                <a:solidFill>
                  <a:srgbClr val="000000"/>
                </a:solidFill>
              </a:rPr>
              <a:t>Bieber</a:t>
            </a:r>
            <a:endParaRPr kumimoji="0" lang="en-US" sz="16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dirty="0">
                <a:solidFill>
                  <a:srgbClr val="000000"/>
                </a:solidFill>
              </a:rPr>
              <a:t>Charlie Sheen</a:t>
            </a:r>
          </a:p>
        </p:txBody>
      </p:sp>
      <p:sp>
        <p:nvSpPr>
          <p:cNvPr id="56330" name="Text Box 6"/>
          <p:cNvSpPr txBox="1">
            <a:spLocks noChangeArrowheads="1"/>
          </p:cNvSpPr>
          <p:nvPr/>
        </p:nvSpPr>
        <p:spPr bwMode="auto">
          <a:xfrm>
            <a:off x="3735388" y="2540000"/>
            <a:ext cx="10302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>
                <a:solidFill>
                  <a:srgbClr val="000000"/>
                </a:solidFill>
              </a:rPr>
              <a:t>Egyptian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>
                <a:solidFill>
                  <a:srgbClr val="000000"/>
                </a:solidFill>
              </a:rPr>
              <a:t>uprising</a:t>
            </a:r>
          </a:p>
        </p:txBody>
      </p:sp>
      <p:sp>
        <p:nvSpPr>
          <p:cNvPr id="56331" name="Text Box 7"/>
          <p:cNvSpPr txBox="1">
            <a:spLocks noChangeArrowheads="1"/>
          </p:cNvSpPr>
          <p:nvPr/>
        </p:nvSpPr>
        <p:spPr bwMode="auto">
          <a:xfrm>
            <a:off x="3865563" y="3509963"/>
            <a:ext cx="1427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>
                <a:solidFill>
                  <a:srgbClr val="000000"/>
                </a:solidFill>
              </a:rPr>
              <a:t>Jordan unrest</a:t>
            </a:r>
          </a:p>
        </p:txBody>
      </p:sp>
      <p:sp>
        <p:nvSpPr>
          <p:cNvPr id="56332" name="Text Box 8"/>
          <p:cNvSpPr txBox="1">
            <a:spLocks noChangeArrowheads="1"/>
          </p:cNvSpPr>
          <p:nvPr/>
        </p:nvSpPr>
        <p:spPr bwMode="auto">
          <a:xfrm>
            <a:off x="3768725" y="4143375"/>
            <a:ext cx="1335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>
                <a:solidFill>
                  <a:srgbClr val="000000"/>
                </a:solidFill>
              </a:rPr>
              <a:t>China unrest</a:t>
            </a:r>
          </a:p>
        </p:txBody>
      </p:sp>
      <p:sp>
        <p:nvSpPr>
          <p:cNvPr id="56333" name="Text Box 9"/>
          <p:cNvSpPr txBox="1">
            <a:spLocks noChangeArrowheads="1"/>
          </p:cNvSpPr>
          <p:nvPr/>
        </p:nvSpPr>
        <p:spPr bwMode="auto">
          <a:xfrm>
            <a:off x="5984875" y="3970338"/>
            <a:ext cx="681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>
                <a:solidFill>
                  <a:srgbClr val="000000"/>
                </a:solidFill>
              </a:rPr>
              <a:t>North</a:t>
            </a:r>
          </a:p>
        </p:txBody>
      </p:sp>
      <p:sp>
        <p:nvSpPr>
          <p:cNvPr id="56334" name="Text Box 10"/>
          <p:cNvSpPr txBox="1">
            <a:spLocks noChangeArrowheads="1"/>
          </p:cNvSpPr>
          <p:nvPr/>
        </p:nvSpPr>
        <p:spPr bwMode="auto">
          <a:xfrm>
            <a:off x="5984875" y="4511675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>
                <a:solidFill>
                  <a:srgbClr val="000000"/>
                </a:solidFill>
              </a:rPr>
              <a:t>Tibet</a:t>
            </a:r>
          </a:p>
        </p:txBody>
      </p:sp>
      <p:sp>
        <p:nvSpPr>
          <p:cNvPr id="56335" name="Text Box 11"/>
          <p:cNvSpPr txBox="1">
            <a:spLocks noChangeArrowheads="1"/>
          </p:cNvSpPr>
          <p:nvPr/>
        </p:nvSpPr>
        <p:spPr bwMode="auto">
          <a:xfrm>
            <a:off x="5984875" y="4987925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>
                <a:solidFill>
                  <a:srgbClr val="000000"/>
                </a:solidFill>
              </a:rPr>
              <a:t>West</a:t>
            </a:r>
          </a:p>
        </p:txBody>
      </p:sp>
      <p:sp>
        <p:nvSpPr>
          <p:cNvPr id="56336" name="Text Box 12"/>
          <p:cNvSpPr txBox="1">
            <a:spLocks noChangeArrowheads="1"/>
          </p:cNvSpPr>
          <p:nvPr/>
        </p:nvSpPr>
        <p:spPr bwMode="auto">
          <a:xfrm>
            <a:off x="5984875" y="5454650"/>
            <a:ext cx="1098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>
                <a:solidFill>
                  <a:srgbClr val="000000"/>
                </a:solidFill>
              </a:rPr>
              <a:t>Southeast</a:t>
            </a:r>
          </a:p>
        </p:txBody>
      </p:sp>
      <p:sp>
        <p:nvSpPr>
          <p:cNvPr id="56337" name="Line 13"/>
          <p:cNvSpPr>
            <a:spLocks noChangeShapeType="1"/>
          </p:cNvSpPr>
          <p:nvPr/>
        </p:nvSpPr>
        <p:spPr bwMode="auto">
          <a:xfrm>
            <a:off x="871538" y="3786188"/>
            <a:ext cx="2162175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56338" name="Line 14"/>
          <p:cNvSpPr>
            <a:spLocks noChangeShapeType="1"/>
          </p:cNvSpPr>
          <p:nvPr/>
        </p:nvSpPr>
        <p:spPr bwMode="auto">
          <a:xfrm>
            <a:off x="139700" y="2667000"/>
            <a:ext cx="2162175" cy="0"/>
          </a:xfrm>
          <a:prstGeom prst="line">
            <a:avLst/>
          </a:prstGeom>
          <a:noFill/>
          <a:ln w="7937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56339" name="Line 15"/>
          <p:cNvSpPr>
            <a:spLocks noChangeShapeType="1"/>
          </p:cNvSpPr>
          <p:nvPr/>
        </p:nvSpPr>
        <p:spPr bwMode="auto">
          <a:xfrm flipV="1">
            <a:off x="3098800" y="3268663"/>
            <a:ext cx="612775" cy="473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56340" name="Line 16"/>
          <p:cNvSpPr>
            <a:spLocks noChangeShapeType="1"/>
          </p:cNvSpPr>
          <p:nvPr/>
        </p:nvSpPr>
        <p:spPr bwMode="auto">
          <a:xfrm>
            <a:off x="3819525" y="3817938"/>
            <a:ext cx="4841875" cy="0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56341" name="Text Box 17"/>
          <p:cNvSpPr txBox="1">
            <a:spLocks noChangeArrowheads="1"/>
          </p:cNvSpPr>
          <p:nvPr/>
        </p:nvSpPr>
        <p:spPr bwMode="auto">
          <a:xfrm>
            <a:off x="5748338" y="2271713"/>
            <a:ext cx="23193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>
                <a:solidFill>
                  <a:srgbClr val="000000"/>
                </a:solidFill>
              </a:rPr>
              <a:t>Count tweets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>
                <a:solidFill>
                  <a:srgbClr val="000000"/>
                </a:solidFill>
              </a:rPr>
              <a:t>related to Wael Ghonim</a:t>
            </a:r>
          </a:p>
        </p:txBody>
      </p:sp>
      <p:sp>
        <p:nvSpPr>
          <p:cNvPr id="56342" name="Line 18"/>
          <p:cNvSpPr>
            <a:spLocks noChangeShapeType="1"/>
          </p:cNvSpPr>
          <p:nvPr/>
        </p:nvSpPr>
        <p:spPr bwMode="auto">
          <a:xfrm>
            <a:off x="3108325" y="3806825"/>
            <a:ext cx="668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56343" name="Line 19"/>
          <p:cNvSpPr>
            <a:spLocks noChangeShapeType="1"/>
          </p:cNvSpPr>
          <p:nvPr/>
        </p:nvSpPr>
        <p:spPr bwMode="auto">
          <a:xfrm>
            <a:off x="3819525" y="3171825"/>
            <a:ext cx="4841875" cy="0"/>
          </a:xfrm>
          <a:prstGeom prst="line">
            <a:avLst/>
          </a:prstGeom>
          <a:noFill/>
          <a:ln w="444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56344" name="Line 20"/>
          <p:cNvSpPr>
            <a:spLocks noChangeShapeType="1"/>
          </p:cNvSpPr>
          <p:nvPr/>
        </p:nvSpPr>
        <p:spPr bwMode="auto">
          <a:xfrm>
            <a:off x="3087688" y="3849688"/>
            <a:ext cx="644525" cy="473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56345" name="Line 21"/>
          <p:cNvSpPr>
            <a:spLocks noChangeShapeType="1"/>
          </p:cNvSpPr>
          <p:nvPr/>
        </p:nvSpPr>
        <p:spPr bwMode="auto">
          <a:xfrm>
            <a:off x="3821113" y="4462463"/>
            <a:ext cx="1376362" cy="0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56346" name="Line 22"/>
          <p:cNvSpPr>
            <a:spLocks noChangeShapeType="1"/>
          </p:cNvSpPr>
          <p:nvPr/>
        </p:nvSpPr>
        <p:spPr bwMode="auto">
          <a:xfrm flipV="1">
            <a:off x="5260975" y="4313238"/>
            <a:ext cx="688975" cy="12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56347" name="Line 23"/>
          <p:cNvSpPr>
            <a:spLocks noChangeShapeType="1"/>
          </p:cNvSpPr>
          <p:nvPr/>
        </p:nvSpPr>
        <p:spPr bwMode="auto">
          <a:xfrm>
            <a:off x="6013450" y="4821238"/>
            <a:ext cx="2614613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56348" name="Line 24"/>
          <p:cNvSpPr>
            <a:spLocks noChangeShapeType="1"/>
          </p:cNvSpPr>
          <p:nvPr/>
        </p:nvSpPr>
        <p:spPr bwMode="auto">
          <a:xfrm>
            <a:off x="5270500" y="4473575"/>
            <a:ext cx="688975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56349" name="Line 25"/>
          <p:cNvSpPr>
            <a:spLocks noChangeShapeType="1"/>
          </p:cNvSpPr>
          <p:nvPr/>
        </p:nvSpPr>
        <p:spPr bwMode="auto">
          <a:xfrm>
            <a:off x="5260975" y="4505325"/>
            <a:ext cx="709613" cy="763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56350" name="Line 26"/>
          <p:cNvSpPr>
            <a:spLocks noChangeShapeType="1"/>
          </p:cNvSpPr>
          <p:nvPr/>
        </p:nvSpPr>
        <p:spPr bwMode="auto">
          <a:xfrm>
            <a:off x="5238750" y="4516438"/>
            <a:ext cx="700088" cy="1141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56351" name="Line 27"/>
          <p:cNvSpPr>
            <a:spLocks noChangeShapeType="1"/>
          </p:cNvSpPr>
          <p:nvPr/>
        </p:nvSpPr>
        <p:spPr bwMode="auto">
          <a:xfrm>
            <a:off x="6013450" y="5287963"/>
            <a:ext cx="2614613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56352" name="Line 28"/>
          <p:cNvSpPr>
            <a:spLocks noChangeShapeType="1"/>
          </p:cNvSpPr>
          <p:nvPr/>
        </p:nvSpPr>
        <p:spPr bwMode="auto">
          <a:xfrm>
            <a:off x="6013450" y="5753100"/>
            <a:ext cx="2614613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56353" name="Line 29"/>
          <p:cNvSpPr>
            <a:spLocks noChangeShapeType="1"/>
          </p:cNvSpPr>
          <p:nvPr/>
        </p:nvSpPr>
        <p:spPr bwMode="auto">
          <a:xfrm>
            <a:off x="6013450" y="4311650"/>
            <a:ext cx="2614613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56354" name="Rectangle 32"/>
          <p:cNvSpPr>
            <a:spLocks noChangeArrowheads="1"/>
          </p:cNvSpPr>
          <p:nvPr/>
        </p:nvSpPr>
        <p:spPr bwMode="auto">
          <a:xfrm>
            <a:off x="3368675" y="3319463"/>
            <a:ext cx="236538" cy="1730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56355" name="Rectangle 33"/>
          <p:cNvSpPr>
            <a:spLocks noChangeArrowheads="1"/>
          </p:cNvSpPr>
          <p:nvPr/>
        </p:nvSpPr>
        <p:spPr bwMode="auto">
          <a:xfrm>
            <a:off x="3368675" y="3702050"/>
            <a:ext cx="236538" cy="1730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56356" name="Rectangle 34"/>
          <p:cNvSpPr>
            <a:spLocks noChangeArrowheads="1"/>
          </p:cNvSpPr>
          <p:nvPr/>
        </p:nvSpPr>
        <p:spPr bwMode="auto">
          <a:xfrm>
            <a:off x="5605463" y="4532313"/>
            <a:ext cx="236537" cy="1730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56357" name="Rectangle 35"/>
          <p:cNvSpPr>
            <a:spLocks noChangeArrowheads="1"/>
          </p:cNvSpPr>
          <p:nvPr/>
        </p:nvSpPr>
        <p:spPr bwMode="auto">
          <a:xfrm>
            <a:off x="7843838" y="4552950"/>
            <a:ext cx="236537" cy="173038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56358" name="Rectangle 36"/>
          <p:cNvSpPr>
            <a:spLocks noChangeArrowheads="1"/>
          </p:cNvSpPr>
          <p:nvPr/>
        </p:nvSpPr>
        <p:spPr bwMode="auto">
          <a:xfrm>
            <a:off x="5605463" y="4840288"/>
            <a:ext cx="236537" cy="1730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56359" name="Rectangle 37"/>
          <p:cNvSpPr>
            <a:spLocks noChangeArrowheads="1"/>
          </p:cNvSpPr>
          <p:nvPr/>
        </p:nvSpPr>
        <p:spPr bwMode="auto">
          <a:xfrm>
            <a:off x="5605463" y="5278438"/>
            <a:ext cx="236537" cy="1730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56360" name="Rectangle 38"/>
          <p:cNvSpPr>
            <a:spLocks noChangeArrowheads="1"/>
          </p:cNvSpPr>
          <p:nvPr/>
        </p:nvSpPr>
        <p:spPr bwMode="auto">
          <a:xfrm>
            <a:off x="5605463" y="4244975"/>
            <a:ext cx="236537" cy="1730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56361" name="Rectangle 39"/>
          <p:cNvSpPr>
            <a:spLocks noChangeArrowheads="1"/>
          </p:cNvSpPr>
          <p:nvPr/>
        </p:nvSpPr>
        <p:spPr bwMode="auto">
          <a:xfrm>
            <a:off x="7251700" y="4554538"/>
            <a:ext cx="236538" cy="1730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56362" name="Rectangle 40"/>
          <p:cNvSpPr>
            <a:spLocks noChangeArrowheads="1"/>
          </p:cNvSpPr>
          <p:nvPr/>
        </p:nvSpPr>
        <p:spPr bwMode="auto">
          <a:xfrm>
            <a:off x="3368675" y="4079875"/>
            <a:ext cx="236538" cy="1730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56363" name="Text Box 44"/>
          <p:cNvSpPr txBox="1">
            <a:spLocks noChangeArrowheads="1"/>
          </p:cNvSpPr>
          <p:nvPr/>
        </p:nvSpPr>
        <p:spPr bwMode="auto">
          <a:xfrm>
            <a:off x="5275263" y="1508125"/>
            <a:ext cx="27670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>
                <a:solidFill>
                  <a:srgbClr val="000000"/>
                </a:solidFill>
              </a:rPr>
              <a:t>           146 in past 5 mins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>
                <a:solidFill>
                  <a:srgbClr val="000000"/>
                </a:solidFill>
              </a:rPr>
              <a:t>           3267 in past 12 hours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0638" y="43538"/>
            <a:ext cx="9339944" cy="685800"/>
          </a:xfrm>
        </p:spPr>
        <p:txBody>
          <a:bodyPr/>
          <a:lstStyle/>
          <a:p>
            <a:r>
              <a:rPr lang="en-US" sz="3200" dirty="0" smtClean="0"/>
              <a:t>Challenge 3: </a:t>
            </a:r>
            <a:r>
              <a:rPr lang="en-US" sz="3200" dirty="0" err="1" smtClean="0"/>
              <a:t>Crowdsourcing</a:t>
            </a:r>
            <a:endParaRPr lang="en-US" sz="32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68614" y="721856"/>
            <a:ext cx="411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0000"/>
                </a:solidFill>
              </a:rPr>
              <a:t>all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51177" y="1193343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0000"/>
                </a:solidFill>
              </a:rPr>
              <a:t>people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63902" y="1706106"/>
            <a:ext cx="793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0000"/>
                </a:solidFill>
              </a:rPr>
              <a:t>actors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79627" y="2223631"/>
            <a:ext cx="1438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0000"/>
                </a:solidFill>
              </a:rPr>
              <a:t>Angelia Jolie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670277" y="2223631"/>
            <a:ext cx="1281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0000"/>
                </a:solidFill>
              </a:rPr>
              <a:t>Mel Gibson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12977" y="1193343"/>
            <a:ext cx="815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0000"/>
                </a:solidFill>
              </a:rPr>
              <a:t>places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636939" y="1520368"/>
            <a:ext cx="200025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989364" y="2004556"/>
            <a:ext cx="200025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1270227" y="1009193"/>
            <a:ext cx="200025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705077" y="1009193"/>
            <a:ext cx="447675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>
            <a:off x="1479777" y="2004556"/>
            <a:ext cx="357187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046639" y="1193343"/>
            <a:ext cx="1450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CC0000"/>
                </a:solidFill>
              </a:rPr>
              <a:t>Twitter users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037114" y="1706106"/>
            <a:ext cx="2809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CC0000"/>
                </a:solidFill>
              </a:rPr>
              <a:t>@melgibson   @dsmith  …</a:t>
            </a:r>
            <a:r>
              <a:rPr kumimoji="0" lang="en-US" sz="16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380389" y="1193343"/>
            <a:ext cx="1052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CC0000"/>
                </a:solidFill>
              </a:rPr>
              <a:t>FB users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023202" y="1706106"/>
            <a:ext cx="281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CC0000"/>
                </a:solidFill>
              </a:rPr>
              <a:t>mel-gibson   davesmith   …</a:t>
            </a: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1379764" y="1009193"/>
            <a:ext cx="191135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1444852" y="975856"/>
            <a:ext cx="4935537" cy="284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>
            <a:off x="3645127" y="1498143"/>
            <a:ext cx="111125" cy="22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3784827" y="1507668"/>
            <a:ext cx="923925" cy="22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H="1">
            <a:off x="6677252" y="1498143"/>
            <a:ext cx="103187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6816952" y="1488618"/>
            <a:ext cx="663575" cy="25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2264002" y="2066468"/>
            <a:ext cx="1296987" cy="749300"/>
          </a:xfrm>
          <a:custGeom>
            <a:avLst/>
            <a:gdLst>
              <a:gd name="T0" fmla="*/ 0 w 817"/>
              <a:gd name="T1" fmla="*/ 324 h 472"/>
              <a:gd name="T2" fmla="*/ 112 w 817"/>
              <a:gd name="T3" fmla="*/ 400 h 472"/>
              <a:gd name="T4" fmla="*/ 353 w 817"/>
              <a:gd name="T5" fmla="*/ 465 h 472"/>
              <a:gd name="T6" fmla="*/ 635 w 817"/>
              <a:gd name="T7" fmla="*/ 359 h 472"/>
              <a:gd name="T8" fmla="*/ 776 w 817"/>
              <a:gd name="T9" fmla="*/ 130 h 472"/>
              <a:gd name="T10" fmla="*/ 817 w 817"/>
              <a:gd name="T11" fmla="*/ 0 h 4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17"/>
              <a:gd name="T19" fmla="*/ 0 h 472"/>
              <a:gd name="T20" fmla="*/ 817 w 817"/>
              <a:gd name="T21" fmla="*/ 472 h 4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17" h="472">
                <a:moveTo>
                  <a:pt x="0" y="324"/>
                </a:moveTo>
                <a:cubicBezTo>
                  <a:pt x="26" y="350"/>
                  <a:pt x="53" y="376"/>
                  <a:pt x="112" y="400"/>
                </a:cubicBezTo>
                <a:cubicBezTo>
                  <a:pt x="171" y="424"/>
                  <a:pt x="266" y="472"/>
                  <a:pt x="353" y="465"/>
                </a:cubicBezTo>
                <a:cubicBezTo>
                  <a:pt x="440" y="458"/>
                  <a:pt x="565" y="415"/>
                  <a:pt x="635" y="359"/>
                </a:cubicBezTo>
                <a:cubicBezTo>
                  <a:pt x="705" y="303"/>
                  <a:pt x="746" y="190"/>
                  <a:pt x="776" y="130"/>
                </a:cubicBezTo>
                <a:cubicBezTo>
                  <a:pt x="806" y="70"/>
                  <a:pt x="811" y="35"/>
                  <a:pt x="81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 b="1">
              <a:solidFill>
                <a:srgbClr val="000000"/>
              </a:solidFill>
            </a:endParaRPr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2197327" y="2056943"/>
            <a:ext cx="3967162" cy="1031875"/>
          </a:xfrm>
          <a:custGeom>
            <a:avLst/>
            <a:gdLst>
              <a:gd name="T0" fmla="*/ 0 w 2569"/>
              <a:gd name="T1" fmla="*/ 353 h 650"/>
              <a:gd name="T2" fmla="*/ 177 w 2569"/>
              <a:gd name="T3" fmla="*/ 535 h 650"/>
              <a:gd name="T4" fmla="*/ 653 w 2569"/>
              <a:gd name="T5" fmla="*/ 629 h 650"/>
              <a:gd name="T6" fmla="*/ 1658 w 2569"/>
              <a:gd name="T7" fmla="*/ 406 h 650"/>
              <a:gd name="T8" fmla="*/ 2569 w 2569"/>
              <a:gd name="T9" fmla="*/ 0 h 6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9"/>
              <a:gd name="T16" fmla="*/ 0 h 650"/>
              <a:gd name="T17" fmla="*/ 2569 w 2569"/>
              <a:gd name="T18" fmla="*/ 650 h 6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9" h="650">
                <a:moveTo>
                  <a:pt x="0" y="353"/>
                </a:moveTo>
                <a:cubicBezTo>
                  <a:pt x="34" y="421"/>
                  <a:pt x="68" y="489"/>
                  <a:pt x="177" y="535"/>
                </a:cubicBezTo>
                <a:cubicBezTo>
                  <a:pt x="286" y="581"/>
                  <a:pt x="406" y="650"/>
                  <a:pt x="653" y="629"/>
                </a:cubicBezTo>
                <a:cubicBezTo>
                  <a:pt x="900" y="608"/>
                  <a:pt x="1339" y="511"/>
                  <a:pt x="1658" y="406"/>
                </a:cubicBezTo>
                <a:cubicBezTo>
                  <a:pt x="1977" y="301"/>
                  <a:pt x="2273" y="150"/>
                  <a:pt x="256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 b="1">
              <a:solidFill>
                <a:srgbClr val="000000"/>
              </a:solidFill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6134327" y="3403143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9900"/>
                </a:solidFill>
              </a:rPr>
              <a:t>events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5405664" y="3892093"/>
            <a:ext cx="1190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9900"/>
                </a:solidFill>
              </a:rPr>
              <a:t>celebrities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4453164" y="3892093"/>
            <a:ext cx="804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9900"/>
                </a:solidFill>
              </a:rPr>
              <a:t>sports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774089" y="3892093"/>
            <a:ext cx="1271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9900"/>
                </a:solidFill>
              </a:rPr>
              <a:t>politics   …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4948464" y="4409618"/>
            <a:ext cx="184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9900"/>
                </a:solidFill>
              </a:rPr>
              <a:t>Gibson</a:t>
            </a:r>
            <a:r>
              <a:rPr kumimoji="0" lang="en-US" sz="1600" b="1">
                <a:solidFill>
                  <a:srgbClr val="000000"/>
                </a:solidFill>
              </a:rPr>
              <a:t> </a:t>
            </a:r>
            <a:r>
              <a:rPr kumimoji="0" lang="en-US" sz="1600" b="1">
                <a:solidFill>
                  <a:srgbClr val="009900"/>
                </a:solidFill>
              </a:rPr>
              <a:t>car</a:t>
            </a:r>
            <a:r>
              <a:rPr kumimoji="0" lang="en-US" sz="1600" b="1">
                <a:solidFill>
                  <a:srgbClr val="000000"/>
                </a:solidFill>
              </a:rPr>
              <a:t> </a:t>
            </a:r>
            <a:r>
              <a:rPr kumimoji="0" lang="en-US" sz="1600" b="1">
                <a:solidFill>
                  <a:srgbClr val="009900"/>
                </a:solidFill>
              </a:rPr>
              <a:t>crash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7104289" y="4409618"/>
            <a:ext cx="1900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>
                <a:solidFill>
                  <a:srgbClr val="009900"/>
                </a:solidFill>
              </a:rPr>
              <a:t>Egyptian</a:t>
            </a:r>
            <a:r>
              <a:rPr kumimoji="0" lang="en-US" sz="1600" b="1">
                <a:solidFill>
                  <a:srgbClr val="000000"/>
                </a:solidFill>
              </a:rPr>
              <a:t> </a:t>
            </a:r>
            <a:r>
              <a:rPr kumimoji="0" lang="en-US" sz="1600" b="1">
                <a:solidFill>
                  <a:srgbClr val="009900"/>
                </a:solidFill>
              </a:rPr>
              <a:t>uprising</a:t>
            </a:r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 flipH="1">
            <a:off x="4994502" y="3695243"/>
            <a:ext cx="1455737" cy="233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 flipH="1">
            <a:off x="6178777" y="3712706"/>
            <a:ext cx="261937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6450239" y="3704768"/>
            <a:ext cx="447675" cy="214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 flipH="1">
            <a:off x="5591402" y="4206418"/>
            <a:ext cx="3270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7290027" y="4187368"/>
            <a:ext cx="41910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1349602" y="1020306"/>
            <a:ext cx="4814887" cy="2500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 flipV="1">
            <a:off x="1592489" y="1887081"/>
            <a:ext cx="1501775" cy="382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>
            <a:off x="5221514" y="2036306"/>
            <a:ext cx="3248025" cy="2379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3905477" y="2903081"/>
            <a:ext cx="1314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i="1">
                <a:solidFill>
                  <a:srgbClr val="000000"/>
                </a:solidFill>
              </a:rPr>
              <a:t>the-same-as</a:t>
            </a:r>
          </a:p>
        </p:txBody>
      </p:sp>
      <p:sp>
        <p:nvSpPr>
          <p:cNvPr id="46" name="Text Box 45"/>
          <p:cNvSpPr txBox="1">
            <a:spLocks noChangeArrowheads="1"/>
          </p:cNvSpPr>
          <p:nvPr/>
        </p:nvSpPr>
        <p:spPr bwMode="auto">
          <a:xfrm>
            <a:off x="6616927" y="2837993"/>
            <a:ext cx="1246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i="1">
                <a:solidFill>
                  <a:srgbClr val="000000"/>
                </a:solidFill>
              </a:rPr>
              <a:t>tweet-about</a:t>
            </a:r>
          </a:p>
        </p:txBody>
      </p:sp>
      <p:sp>
        <p:nvSpPr>
          <p:cNvPr id="54" name="Text Box 41"/>
          <p:cNvSpPr txBox="1">
            <a:spLocks noChangeArrowheads="1"/>
          </p:cNvSpPr>
          <p:nvPr/>
        </p:nvSpPr>
        <p:spPr bwMode="auto">
          <a:xfrm>
            <a:off x="1052060" y="3903885"/>
            <a:ext cx="24865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 dirty="0">
                <a:solidFill>
                  <a:srgbClr val="0000DC"/>
                </a:solidFill>
              </a:rPr>
              <a:t>@</a:t>
            </a:r>
            <a:r>
              <a:rPr kumimoji="0" lang="en-US" sz="1600" b="1" dirty="0" err="1">
                <a:solidFill>
                  <a:srgbClr val="0000DC"/>
                </a:solidFill>
              </a:rPr>
              <a:t>dsmith</a:t>
            </a:r>
            <a:r>
              <a:rPr kumimoji="0" lang="en-US" sz="1600" b="1" dirty="0">
                <a:solidFill>
                  <a:srgbClr val="0000DC"/>
                </a:solidFill>
              </a:rPr>
              <a:t>: Mel crashed. </a:t>
            </a:r>
            <a:r>
              <a:rPr kumimoji="0" lang="en-US" sz="1600" b="1" dirty="0" smtClean="0">
                <a:solidFill>
                  <a:srgbClr val="0000DC"/>
                </a:solidFill>
              </a:rPr>
              <a:t/>
            </a:r>
            <a:br>
              <a:rPr kumimoji="0" lang="en-US" sz="1600" b="1" dirty="0" smtClean="0">
                <a:solidFill>
                  <a:srgbClr val="0000DC"/>
                </a:solidFill>
              </a:rPr>
            </a:br>
            <a:r>
              <a:rPr kumimoji="0" lang="en-US" sz="1600" b="1" dirty="0" smtClean="0">
                <a:solidFill>
                  <a:srgbClr val="0000DC"/>
                </a:solidFill>
              </a:rPr>
              <a:t>          </a:t>
            </a:r>
            <a:r>
              <a:rPr kumimoji="0" lang="en-US" sz="1600" b="1" dirty="0" err="1" smtClean="0">
                <a:solidFill>
                  <a:srgbClr val="0000DC"/>
                </a:solidFill>
              </a:rPr>
              <a:t>Maserati</a:t>
            </a:r>
            <a:r>
              <a:rPr kumimoji="0" lang="en-US" sz="1600" b="1" dirty="0" smtClean="0">
                <a:solidFill>
                  <a:srgbClr val="0000DC"/>
                </a:solidFill>
              </a:rPr>
              <a:t> </a:t>
            </a:r>
            <a:r>
              <a:rPr kumimoji="0" lang="en-US" sz="1600" b="1" dirty="0">
                <a:solidFill>
                  <a:srgbClr val="0000DC"/>
                </a:solidFill>
              </a:rPr>
              <a:t>is gone.</a:t>
            </a:r>
          </a:p>
        </p:txBody>
      </p:sp>
      <p:pic>
        <p:nvPicPr>
          <p:cNvPr id="55" name="Picture 54" descr="ico-t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372" y="3854673"/>
            <a:ext cx="4857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42" descr="ico-t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0905" y="5996891"/>
            <a:ext cx="4857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53"/>
          <p:cNvSpPr txBox="1">
            <a:spLocks noChangeArrowheads="1"/>
          </p:cNvSpPr>
          <p:nvPr/>
        </p:nvSpPr>
        <p:spPr bwMode="auto">
          <a:xfrm>
            <a:off x="5320168" y="6042928"/>
            <a:ext cx="2733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b="1" dirty="0">
                <a:solidFill>
                  <a:srgbClr val="0000DC"/>
                </a:solidFill>
              </a:rPr>
              <a:t>@far213: </a:t>
            </a:r>
            <a:r>
              <a:rPr kumimoji="0" lang="en-US" sz="1600" b="1" dirty="0" err="1">
                <a:solidFill>
                  <a:srgbClr val="0000DC"/>
                </a:solidFill>
              </a:rPr>
              <a:t>Tahrir</a:t>
            </a:r>
            <a:r>
              <a:rPr kumimoji="0" lang="en-US" sz="1600" b="1" dirty="0">
                <a:solidFill>
                  <a:srgbClr val="0000DC"/>
                </a:solidFill>
              </a:rPr>
              <a:t> is packed!</a:t>
            </a:r>
          </a:p>
        </p:txBody>
      </p:sp>
      <p:sp>
        <p:nvSpPr>
          <p:cNvPr id="71" name="Oval 11"/>
          <p:cNvSpPr>
            <a:spLocks noChangeArrowheads="1"/>
          </p:cNvSpPr>
          <p:nvPr/>
        </p:nvSpPr>
        <p:spPr bwMode="auto">
          <a:xfrm>
            <a:off x="3090862" y="5004024"/>
            <a:ext cx="666750" cy="3873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72" name="Oval 10"/>
          <p:cNvSpPr>
            <a:spLocks noChangeArrowheads="1"/>
          </p:cNvSpPr>
          <p:nvPr/>
        </p:nvSpPr>
        <p:spPr bwMode="auto">
          <a:xfrm>
            <a:off x="4286249" y="5197699"/>
            <a:ext cx="614363" cy="3762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73" name="Oval 9"/>
          <p:cNvSpPr>
            <a:spLocks noChangeArrowheads="1"/>
          </p:cNvSpPr>
          <p:nvPr/>
        </p:nvSpPr>
        <p:spPr bwMode="auto">
          <a:xfrm>
            <a:off x="2671762" y="6023199"/>
            <a:ext cx="763587" cy="3667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74" name="Text Box 6"/>
          <p:cNvSpPr txBox="1">
            <a:spLocks noChangeArrowheads="1"/>
          </p:cNvSpPr>
          <p:nvPr/>
        </p:nvSpPr>
        <p:spPr bwMode="auto">
          <a:xfrm>
            <a:off x="2687637" y="6039074"/>
            <a:ext cx="71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>
                <a:solidFill>
                  <a:srgbClr val="000000"/>
                </a:solidFill>
              </a:rPr>
              <a:t>Tahrir</a:t>
            </a: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4248149" y="5211986"/>
            <a:ext cx="668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>
                <a:solidFill>
                  <a:srgbClr val="000000"/>
                </a:solidFill>
              </a:rPr>
              <a:t>Cairo</a:t>
            </a:r>
          </a:p>
        </p:txBody>
      </p:sp>
      <p:sp>
        <p:nvSpPr>
          <p:cNvPr id="76" name="Text Box 8"/>
          <p:cNvSpPr txBox="1">
            <a:spLocks noChangeArrowheads="1"/>
          </p:cNvSpPr>
          <p:nvPr/>
        </p:nvSpPr>
        <p:spPr bwMode="auto">
          <a:xfrm>
            <a:off x="3041649" y="5029424"/>
            <a:ext cx="703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>
                <a:solidFill>
                  <a:srgbClr val="000000"/>
                </a:solidFill>
              </a:rPr>
              <a:t>Egypt</a:t>
            </a:r>
          </a:p>
        </p:txBody>
      </p:sp>
      <p:sp>
        <p:nvSpPr>
          <p:cNvPr id="77" name="Line 16"/>
          <p:cNvSpPr>
            <a:spLocks noChangeShapeType="1"/>
          </p:cNvSpPr>
          <p:nvPr/>
        </p:nvSpPr>
        <p:spPr bwMode="auto">
          <a:xfrm flipV="1">
            <a:off x="3328987" y="5488211"/>
            <a:ext cx="946150" cy="568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78" name="Line 17"/>
          <p:cNvSpPr>
            <a:spLocks noChangeShapeType="1"/>
          </p:cNvSpPr>
          <p:nvPr/>
        </p:nvSpPr>
        <p:spPr bwMode="auto">
          <a:xfrm flipH="1" flipV="1">
            <a:off x="3759199" y="5219924"/>
            <a:ext cx="527050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79" name="Line 18"/>
          <p:cNvSpPr>
            <a:spLocks noChangeShapeType="1"/>
          </p:cNvSpPr>
          <p:nvPr/>
        </p:nvSpPr>
        <p:spPr bwMode="auto">
          <a:xfrm flipH="1">
            <a:off x="3425824" y="4757055"/>
            <a:ext cx="4041776" cy="14407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82" name="Text Box 23"/>
          <p:cNvSpPr txBox="1">
            <a:spLocks noChangeArrowheads="1"/>
          </p:cNvSpPr>
          <p:nvPr/>
        </p:nvSpPr>
        <p:spPr bwMode="auto">
          <a:xfrm>
            <a:off x="6160180" y="5220150"/>
            <a:ext cx="1042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i="1" dirty="0">
                <a:solidFill>
                  <a:srgbClr val="000000"/>
                </a:solidFill>
              </a:rPr>
              <a:t>related-to</a:t>
            </a:r>
          </a:p>
        </p:txBody>
      </p:sp>
      <p:sp>
        <p:nvSpPr>
          <p:cNvPr id="83" name="Text Box 24"/>
          <p:cNvSpPr txBox="1">
            <a:spLocks noChangeArrowheads="1"/>
          </p:cNvSpPr>
          <p:nvPr/>
        </p:nvSpPr>
        <p:spPr bwMode="auto">
          <a:xfrm>
            <a:off x="2732087" y="5523136"/>
            <a:ext cx="1063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i="1">
                <a:solidFill>
                  <a:srgbClr val="000000"/>
                </a:solidFill>
              </a:rPr>
              <a:t>located-in</a:t>
            </a:r>
          </a:p>
        </p:txBody>
      </p:sp>
      <p:sp>
        <p:nvSpPr>
          <p:cNvPr id="84" name="Text Box 25"/>
          <p:cNvSpPr txBox="1">
            <a:spLocks noChangeArrowheads="1"/>
          </p:cNvSpPr>
          <p:nvPr/>
        </p:nvSpPr>
        <p:spPr bwMode="auto">
          <a:xfrm>
            <a:off x="3748087" y="4878611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i="1">
                <a:solidFill>
                  <a:srgbClr val="000000"/>
                </a:solidFill>
              </a:rPr>
              <a:t>capital-of</a:t>
            </a:r>
          </a:p>
        </p:txBody>
      </p:sp>
      <p:sp>
        <p:nvSpPr>
          <p:cNvPr id="85" name="Freeform 49"/>
          <p:cNvSpPr>
            <a:spLocks/>
          </p:cNvSpPr>
          <p:nvPr/>
        </p:nvSpPr>
        <p:spPr bwMode="auto">
          <a:xfrm>
            <a:off x="6303736" y="6018890"/>
            <a:ext cx="685800" cy="352425"/>
          </a:xfrm>
          <a:custGeom>
            <a:avLst/>
            <a:gdLst>
              <a:gd name="T0" fmla="*/ 256622 w 310"/>
              <a:gd name="T1" fmla="*/ 58738 h 222"/>
              <a:gd name="T2" fmla="*/ 35396 w 310"/>
              <a:gd name="T3" fmla="*/ 114300 h 222"/>
              <a:gd name="T4" fmla="*/ 48670 w 310"/>
              <a:gd name="T5" fmla="*/ 319088 h 222"/>
              <a:gd name="T6" fmla="*/ 334051 w 310"/>
              <a:gd name="T7" fmla="*/ 319088 h 222"/>
              <a:gd name="T8" fmla="*/ 634918 w 310"/>
              <a:gd name="T9" fmla="*/ 319088 h 222"/>
              <a:gd name="T10" fmla="*/ 634918 w 310"/>
              <a:gd name="T11" fmla="*/ 179387 h 222"/>
              <a:gd name="T12" fmla="*/ 555277 w 310"/>
              <a:gd name="T13" fmla="*/ 20638 h 222"/>
              <a:gd name="T14" fmla="*/ 256622 w 310"/>
              <a:gd name="T15" fmla="*/ 58738 h 2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0"/>
              <a:gd name="T25" fmla="*/ 0 h 222"/>
              <a:gd name="T26" fmla="*/ 310 w 310"/>
              <a:gd name="T27" fmla="*/ 222 h 2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0" h="222">
                <a:moveTo>
                  <a:pt x="116" y="37"/>
                </a:moveTo>
                <a:cubicBezTo>
                  <a:pt x="77" y="47"/>
                  <a:pt x="32" y="45"/>
                  <a:pt x="16" y="72"/>
                </a:cubicBezTo>
                <a:cubicBezTo>
                  <a:pt x="0" y="99"/>
                  <a:pt x="0" y="180"/>
                  <a:pt x="22" y="201"/>
                </a:cubicBezTo>
                <a:cubicBezTo>
                  <a:pt x="44" y="222"/>
                  <a:pt x="107" y="201"/>
                  <a:pt x="151" y="201"/>
                </a:cubicBezTo>
                <a:cubicBezTo>
                  <a:pt x="195" y="201"/>
                  <a:pt x="264" y="216"/>
                  <a:pt x="287" y="201"/>
                </a:cubicBezTo>
                <a:cubicBezTo>
                  <a:pt x="310" y="186"/>
                  <a:pt x="293" y="144"/>
                  <a:pt x="287" y="113"/>
                </a:cubicBezTo>
                <a:cubicBezTo>
                  <a:pt x="281" y="82"/>
                  <a:pt x="279" y="26"/>
                  <a:pt x="251" y="13"/>
                </a:cubicBezTo>
                <a:cubicBezTo>
                  <a:pt x="223" y="0"/>
                  <a:pt x="155" y="27"/>
                  <a:pt x="116" y="37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86" name="Freeform 85"/>
          <p:cNvSpPr/>
          <p:nvPr/>
        </p:nvSpPr>
        <p:spPr bwMode="auto">
          <a:xfrm>
            <a:off x="3407229" y="6335482"/>
            <a:ext cx="3167742" cy="275772"/>
          </a:xfrm>
          <a:custGeom>
            <a:avLst/>
            <a:gdLst>
              <a:gd name="connsiteX0" fmla="*/ 3167742 w 3167742"/>
              <a:gd name="connsiteY0" fmla="*/ 97972 h 275772"/>
              <a:gd name="connsiteX1" fmla="*/ 2579914 w 3167742"/>
              <a:gd name="connsiteY1" fmla="*/ 185057 h 275772"/>
              <a:gd name="connsiteX2" fmla="*/ 1785257 w 3167742"/>
              <a:gd name="connsiteY2" fmla="*/ 272143 h 275772"/>
              <a:gd name="connsiteX3" fmla="*/ 805542 w 3167742"/>
              <a:gd name="connsiteY3" fmla="*/ 206829 h 275772"/>
              <a:gd name="connsiteX4" fmla="*/ 0 w 3167742"/>
              <a:gd name="connsiteY4" fmla="*/ 0 h 27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7742" h="275772">
                <a:moveTo>
                  <a:pt x="3167742" y="97972"/>
                </a:moveTo>
                <a:cubicBezTo>
                  <a:pt x="2989035" y="127000"/>
                  <a:pt x="2810328" y="156029"/>
                  <a:pt x="2579914" y="185057"/>
                </a:cubicBezTo>
                <a:cubicBezTo>
                  <a:pt x="2349500" y="214085"/>
                  <a:pt x="2080986" y="268514"/>
                  <a:pt x="1785257" y="272143"/>
                </a:cubicBezTo>
                <a:cubicBezTo>
                  <a:pt x="1489528" y="275772"/>
                  <a:pt x="1103085" y="252186"/>
                  <a:pt x="805542" y="206829"/>
                </a:cubicBezTo>
                <a:cubicBezTo>
                  <a:pt x="507999" y="161472"/>
                  <a:pt x="253999" y="8073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742950" marR="0" indent="-285750" defTabSz="4572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  <a:tabLst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87" name="Freeform 47"/>
          <p:cNvSpPr>
            <a:spLocks/>
          </p:cNvSpPr>
          <p:nvPr/>
        </p:nvSpPr>
        <p:spPr bwMode="auto">
          <a:xfrm>
            <a:off x="2048556" y="3865106"/>
            <a:ext cx="492125" cy="352425"/>
          </a:xfrm>
          <a:custGeom>
            <a:avLst/>
            <a:gdLst>
              <a:gd name="T0" fmla="*/ 116 w 310"/>
              <a:gd name="T1" fmla="*/ 37 h 222"/>
              <a:gd name="T2" fmla="*/ 16 w 310"/>
              <a:gd name="T3" fmla="*/ 72 h 222"/>
              <a:gd name="T4" fmla="*/ 22 w 310"/>
              <a:gd name="T5" fmla="*/ 201 h 222"/>
              <a:gd name="T6" fmla="*/ 151 w 310"/>
              <a:gd name="T7" fmla="*/ 201 h 222"/>
              <a:gd name="T8" fmla="*/ 287 w 310"/>
              <a:gd name="T9" fmla="*/ 201 h 222"/>
              <a:gd name="T10" fmla="*/ 287 w 310"/>
              <a:gd name="T11" fmla="*/ 113 h 222"/>
              <a:gd name="T12" fmla="*/ 251 w 310"/>
              <a:gd name="T13" fmla="*/ 13 h 222"/>
              <a:gd name="T14" fmla="*/ 116 w 310"/>
              <a:gd name="T15" fmla="*/ 37 h 2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0"/>
              <a:gd name="T25" fmla="*/ 0 h 222"/>
              <a:gd name="T26" fmla="*/ 310 w 310"/>
              <a:gd name="T27" fmla="*/ 222 h 2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0" h="222">
                <a:moveTo>
                  <a:pt x="116" y="37"/>
                </a:moveTo>
                <a:cubicBezTo>
                  <a:pt x="77" y="47"/>
                  <a:pt x="32" y="45"/>
                  <a:pt x="16" y="72"/>
                </a:cubicBezTo>
                <a:cubicBezTo>
                  <a:pt x="0" y="99"/>
                  <a:pt x="0" y="180"/>
                  <a:pt x="22" y="201"/>
                </a:cubicBezTo>
                <a:cubicBezTo>
                  <a:pt x="44" y="222"/>
                  <a:pt x="107" y="201"/>
                  <a:pt x="151" y="201"/>
                </a:cubicBezTo>
                <a:cubicBezTo>
                  <a:pt x="195" y="201"/>
                  <a:pt x="264" y="216"/>
                  <a:pt x="287" y="201"/>
                </a:cubicBezTo>
                <a:cubicBezTo>
                  <a:pt x="310" y="186"/>
                  <a:pt x="293" y="144"/>
                  <a:pt x="287" y="113"/>
                </a:cubicBezTo>
                <a:cubicBezTo>
                  <a:pt x="281" y="82"/>
                  <a:pt x="279" y="26"/>
                  <a:pt x="251" y="13"/>
                </a:cubicBezTo>
                <a:cubicBezTo>
                  <a:pt x="223" y="0"/>
                  <a:pt x="155" y="27"/>
                  <a:pt x="116" y="37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 b="1">
              <a:solidFill>
                <a:srgbClr val="000000"/>
              </a:solidFill>
            </a:endParaRPr>
          </a:p>
        </p:txBody>
      </p:sp>
      <p:cxnSp>
        <p:nvCxnSpPr>
          <p:cNvPr id="89" name="Straight Arrow Connector 88"/>
          <p:cNvCxnSpPr/>
          <p:nvPr/>
        </p:nvCxnSpPr>
        <p:spPr bwMode="auto">
          <a:xfrm flipH="1" flipV="1">
            <a:off x="1970314" y="2514597"/>
            <a:ext cx="228600" cy="13280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4" name="Straight Arrow Connector 63"/>
          <p:cNvCxnSpPr/>
          <p:nvPr/>
        </p:nvCxnSpPr>
        <p:spPr bwMode="auto">
          <a:xfrm flipV="1">
            <a:off x="7424057" y="4767946"/>
            <a:ext cx="348343" cy="11647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6" name="Straight Arrow Connector 65"/>
          <p:cNvCxnSpPr>
            <a:stCxn id="54" idx="3"/>
            <a:endCxn id="32" idx="1"/>
          </p:cNvCxnSpPr>
          <p:nvPr/>
        </p:nvCxnSpPr>
        <p:spPr bwMode="auto">
          <a:xfrm>
            <a:off x="3538638" y="4196273"/>
            <a:ext cx="1409826" cy="3816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65" name="Picture 17" descr="j00786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47836" y="397108"/>
            <a:ext cx="27463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17" descr="j00786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245807" y="4788355"/>
            <a:ext cx="27463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17" descr="j00786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438812" y="1045694"/>
            <a:ext cx="27463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17" descr="j00786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022525" y="5957936"/>
            <a:ext cx="27463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enstyle1">
  <a:themeElements>
    <a:clrScheme name="">
      <a:dk1>
        <a:srgbClr val="000000"/>
      </a:dk1>
      <a:lt1>
        <a:srgbClr val="FFFFFF"/>
      </a:lt1>
      <a:dk2>
        <a:srgbClr val="CBCBCB"/>
      </a:dk2>
      <a:lt2>
        <a:srgbClr val="FFFFFF"/>
      </a:lt2>
      <a:accent1>
        <a:srgbClr val="00CCFF"/>
      </a:accent1>
      <a:accent2>
        <a:srgbClr val="000099"/>
      </a:accent2>
      <a:accent3>
        <a:srgbClr val="FFFFFF"/>
      </a:accent3>
      <a:accent4>
        <a:srgbClr val="000000"/>
      </a:accent4>
      <a:accent5>
        <a:srgbClr val="AAE2FF"/>
      </a:accent5>
      <a:accent6>
        <a:srgbClr val="00008A"/>
      </a:accent6>
      <a:hlink>
        <a:srgbClr val="FF3300"/>
      </a:hlink>
      <a:folHlink>
        <a:srgbClr val="FF7C80"/>
      </a:folHlink>
    </a:clrScheme>
    <a:fontScheme name="orenstyle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–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–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sz="18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renstyle1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enstyle1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enstyle1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1_Office Theme 1">
      <a:dk1>
        <a:srgbClr val="000000"/>
      </a:dk1>
      <a:lt1>
        <a:srgbClr val="FFFFFF"/>
      </a:lt1>
      <a:dk2>
        <a:srgbClr val="000000"/>
      </a:dk2>
      <a:lt2>
        <a:srgbClr val="7B7D72"/>
      </a:lt2>
      <a:accent1>
        <a:srgbClr val="7DA42E"/>
      </a:accent1>
      <a:accent2>
        <a:srgbClr val="009FD1"/>
      </a:accent2>
      <a:accent3>
        <a:srgbClr val="FFFFFF"/>
      </a:accent3>
      <a:accent4>
        <a:srgbClr val="000000"/>
      </a:accent4>
      <a:accent5>
        <a:srgbClr val="BFCFAD"/>
      </a:accent5>
      <a:accent6>
        <a:srgbClr val="0090BD"/>
      </a:accent6>
      <a:hlink>
        <a:srgbClr val="009999"/>
      </a:hlink>
      <a:folHlink>
        <a:srgbClr val="99CC00"/>
      </a:folHlink>
    </a:clrScheme>
    <a:fontScheme name="1_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b="0" dirty="0" smtClean="0"/>
        </a:defPPr>
      </a:lstStyle>
    </a:tx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000000"/>
        </a:dk2>
        <a:lt2>
          <a:srgbClr val="7B7D72"/>
        </a:lt2>
        <a:accent1>
          <a:srgbClr val="7DA42E"/>
        </a:accent1>
        <a:accent2>
          <a:srgbClr val="009FD1"/>
        </a:accent2>
        <a:accent3>
          <a:srgbClr val="FFFFFF"/>
        </a:accent3>
        <a:accent4>
          <a:srgbClr val="000000"/>
        </a:accent4>
        <a:accent5>
          <a:srgbClr val="BFCFAD"/>
        </a:accent5>
        <a:accent6>
          <a:srgbClr val="0090BD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renstyle1">
  <a:themeElements>
    <a:clrScheme name="">
      <a:dk1>
        <a:srgbClr val="000000"/>
      </a:dk1>
      <a:lt1>
        <a:srgbClr val="FFFFFF"/>
      </a:lt1>
      <a:dk2>
        <a:srgbClr val="CBCBCB"/>
      </a:dk2>
      <a:lt2>
        <a:srgbClr val="FFFFFF"/>
      </a:lt2>
      <a:accent1>
        <a:srgbClr val="00CCFF"/>
      </a:accent1>
      <a:accent2>
        <a:srgbClr val="000099"/>
      </a:accent2>
      <a:accent3>
        <a:srgbClr val="FFFFFF"/>
      </a:accent3>
      <a:accent4>
        <a:srgbClr val="000000"/>
      </a:accent4>
      <a:accent5>
        <a:srgbClr val="AAE2FF"/>
      </a:accent5>
      <a:accent6>
        <a:srgbClr val="00008A"/>
      </a:accent6>
      <a:hlink>
        <a:srgbClr val="FF3300"/>
      </a:hlink>
      <a:folHlink>
        <a:srgbClr val="FF7C80"/>
      </a:folHlink>
    </a:clrScheme>
    <a:fontScheme name="orenstyle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–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–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sz="18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renstyle1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enstyle1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enstyle1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enstyle1 1">
    <a:dk1>
      <a:srgbClr val="000000"/>
    </a:dk1>
    <a:lt1>
      <a:srgbClr val="FFFFFF"/>
    </a:lt1>
    <a:dk2>
      <a:srgbClr val="0066CC"/>
    </a:dk2>
    <a:lt2>
      <a:srgbClr val="CBCBCB"/>
    </a:lt2>
    <a:accent1>
      <a:srgbClr val="00CCFF"/>
    </a:accent1>
    <a:accent2>
      <a:srgbClr val="00FFCC"/>
    </a:accent2>
    <a:accent3>
      <a:srgbClr val="AAB8E2"/>
    </a:accent3>
    <a:accent4>
      <a:srgbClr val="DADADA"/>
    </a:accent4>
    <a:accent5>
      <a:srgbClr val="AAE2FF"/>
    </a:accent5>
    <a:accent6>
      <a:srgbClr val="00E7B9"/>
    </a:accent6>
    <a:hlink>
      <a:srgbClr val="FF3300"/>
    </a:hlink>
    <a:folHlink>
      <a:srgbClr val="FF7C80"/>
    </a:folHlink>
  </a:clrScheme>
</a:themeOverride>
</file>

<file path=ppt/theme/themeOverride2.xml><?xml version="1.0" encoding="utf-8"?>
<a:themeOverride xmlns:a="http://schemas.openxmlformats.org/drawingml/2006/main">
  <a:clrScheme name="orenstyle1 1">
    <a:dk1>
      <a:srgbClr val="000000"/>
    </a:dk1>
    <a:lt1>
      <a:srgbClr val="FFFFFF"/>
    </a:lt1>
    <a:dk2>
      <a:srgbClr val="0066CC"/>
    </a:dk2>
    <a:lt2>
      <a:srgbClr val="CBCBCB"/>
    </a:lt2>
    <a:accent1>
      <a:srgbClr val="00CCFF"/>
    </a:accent1>
    <a:accent2>
      <a:srgbClr val="00FFCC"/>
    </a:accent2>
    <a:accent3>
      <a:srgbClr val="AAB8E2"/>
    </a:accent3>
    <a:accent4>
      <a:srgbClr val="DADADA"/>
    </a:accent4>
    <a:accent5>
      <a:srgbClr val="AAE2FF"/>
    </a:accent5>
    <a:accent6>
      <a:srgbClr val="00E7B9"/>
    </a:accent6>
    <a:hlink>
      <a:srgbClr val="FF3300"/>
    </a:hlink>
    <a:folHlink>
      <a:srgbClr val="FF7C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40397</TotalTime>
  <Words>373</Words>
  <Application>Microsoft Office PowerPoint</Application>
  <PresentationFormat>On-screen Show (4:3)</PresentationFormat>
  <Paragraphs>167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orenstyle1</vt:lpstr>
      <vt:lpstr>3_Office Theme</vt:lpstr>
      <vt:lpstr>1_orenstyle1</vt:lpstr>
      <vt:lpstr>“Social Networks on the Cloud” Challenges at Kosmix / WalmartLabs</vt:lpstr>
      <vt:lpstr>Building a Big Social Network</vt:lpstr>
      <vt:lpstr>Social Genome</vt:lpstr>
      <vt:lpstr>Slide 4</vt:lpstr>
      <vt:lpstr>Examples of  Social Commerce Apps</vt:lpstr>
      <vt:lpstr>Challenge 1: Data Integration and Mining</vt:lpstr>
      <vt:lpstr>Challenge 2: Big and Fast Data</vt:lpstr>
      <vt:lpstr>Challenge 2: Big and Fast Data</vt:lpstr>
      <vt:lpstr>Challenge 3: Crowdsourcing</vt:lpstr>
      <vt:lpstr>Wrapping Up</vt:lpstr>
    </vt:vector>
  </TitlesOfParts>
  <Company>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zamir</dc:creator>
  <cp:lastModifiedBy>anhai</cp:lastModifiedBy>
  <cp:revision>1538</cp:revision>
  <cp:lastPrinted>2002-04-03T18:11:18Z</cp:lastPrinted>
  <dcterms:created xsi:type="dcterms:W3CDTF">1998-06-03T16:59:21Z</dcterms:created>
  <dcterms:modified xsi:type="dcterms:W3CDTF">2012-02-24T04:30:48Z</dcterms:modified>
</cp:coreProperties>
</file>