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9" r:id="rId3"/>
    <p:sldId id="314" r:id="rId4"/>
    <p:sldId id="313" r:id="rId5"/>
    <p:sldId id="315" r:id="rId6"/>
    <p:sldId id="270" r:id="rId7"/>
    <p:sldId id="299" r:id="rId8"/>
    <p:sldId id="316" r:id="rId9"/>
    <p:sldId id="317" r:id="rId10"/>
    <p:sldId id="271" r:id="rId11"/>
    <p:sldId id="283" r:id="rId12"/>
    <p:sldId id="260" r:id="rId13"/>
    <p:sldId id="275" r:id="rId14"/>
    <p:sldId id="311" r:id="rId15"/>
    <p:sldId id="295" r:id="rId16"/>
    <p:sldId id="290" r:id="rId17"/>
    <p:sldId id="297" r:id="rId18"/>
    <p:sldId id="262" r:id="rId19"/>
    <p:sldId id="266" r:id="rId20"/>
    <p:sldId id="279" r:id="rId21"/>
    <p:sldId id="267" r:id="rId22"/>
    <p:sldId id="318" r:id="rId23"/>
    <p:sldId id="319" r:id="rId24"/>
    <p:sldId id="320" r:id="rId25"/>
    <p:sldId id="321" r:id="rId26"/>
    <p:sldId id="322" r:id="rId27"/>
    <p:sldId id="326" r:id="rId28"/>
    <p:sldId id="303" r:id="rId29"/>
    <p:sldId id="308" r:id="rId30"/>
    <p:sldId id="268" r:id="rId31"/>
    <p:sldId id="324" r:id="rId32"/>
    <p:sldId id="32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00"/>
    <a:srgbClr val="800080"/>
    <a:srgbClr val="4F81BD"/>
    <a:srgbClr val="FFB172"/>
    <a:srgbClr val="963BAB"/>
    <a:srgbClr val="89A7A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98" autoAdjust="0"/>
    <p:restoredTop sz="94652" autoAdjust="0"/>
  </p:normalViewPr>
  <p:slideViewPr>
    <p:cSldViewPr>
      <p:cViewPr varScale="1">
        <p:scale>
          <a:sx n="97" d="100"/>
          <a:sy n="97" d="100"/>
        </p:scale>
        <p:origin x="-67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D98EF-88FD-8947-AD80-CE63C45269EE}" type="datetimeFigureOut">
              <a:rPr lang="en-US" smtClean="0"/>
              <a:pPr/>
              <a:t>2/24/12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3874A-EFB5-5A49-A8F9-6E5E5C91C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B1B40-24B4-401E-BA40-6C70A0CC44F2}" type="datetimeFigureOut">
              <a:rPr lang="en-US" smtClean="0"/>
              <a:pPr/>
              <a:t>2/24/12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513C9-3F02-49B8-BFD7-FA0DB0607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513C9-3F02-49B8-BFD7-FA0DB0607CB2}" type="slidenum">
              <a:rPr lang="en-US" smtClean="0"/>
              <a:pPr/>
              <a:t>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06F624-EC96-4A32-8F99-7E5B256817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F4BE6-A4FC-4981-8069-133143483C3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F4BE6-A4FC-4981-8069-133143483C3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F38A91-CED0-4557-BFA4-AD65770BAB0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Lots of decisions are on the programmer</a:t>
            </a:r>
            <a:r>
              <a:rPr lang="en-US" baseline="0"/>
              <a:t> when writing even the simplest of parallel ML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9C9314-767A-4EDA-B5AE-A4C113E3FA00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A118-E14E-9F49-86F2-51C020DD997F}" type="datetime1">
              <a:rPr lang="en-US" smtClean="0"/>
              <a:pPr/>
              <a:t>2/24/12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56D7-BD31-F344-9D74-B0134584C820}" type="datetime1">
              <a:rPr lang="en-US" smtClean="0"/>
              <a:pPr/>
              <a:t>2/24/12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921E-BDB4-9944-8E52-DF86CC03774B}" type="datetime1">
              <a:rPr lang="en-US" smtClean="0"/>
              <a:pPr/>
              <a:t>2/24/12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3571875"/>
            <a:ext cx="91567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itle 1"/>
          <p:cNvSpPr>
            <a:spLocks noGrp="1"/>
          </p:cNvSpPr>
          <p:nvPr>
            <p:ph type="ctrTitle"/>
          </p:nvPr>
        </p:nvSpPr>
        <p:spPr>
          <a:xfrm>
            <a:off x="914400" y="261468"/>
            <a:ext cx="7759699" cy="457200"/>
          </a:xfrm>
          <a:prstGeom prst="rect">
            <a:avLst/>
          </a:prstGeom>
        </p:spPr>
        <p:txBody>
          <a:bodyPr tIns="91440" bIns="91440" anchor="ctr">
            <a:noAutofit/>
          </a:bodyPr>
          <a:lstStyle>
            <a:lvl1pPr algn="l">
              <a:defRPr sz="3200" spc="0">
                <a:solidFill>
                  <a:srgbClr val="7B0099"/>
                </a:solidFill>
                <a:latin typeface="+mj-lt"/>
                <a:ea typeface="Verdana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/>
          </p:nvPr>
        </p:nvSpPr>
        <p:spPr>
          <a:xfrm>
            <a:off x="914400" y="729613"/>
            <a:ext cx="7759699" cy="457200"/>
          </a:xfrm>
          <a:prstGeom prst="rect">
            <a:avLst/>
          </a:prstGeom>
        </p:spPr>
        <p:txBody>
          <a:bodyPr tIns="91440" bIns="9144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spc="0" dirty="0" smtClean="0">
                <a:solidFill>
                  <a:schemeClr val="tx1"/>
                </a:solidFill>
                <a:latin typeface="+mj-lt"/>
                <a:ea typeface="Verdana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914400" y="1186813"/>
            <a:ext cx="7759699" cy="457200"/>
          </a:xfrm>
          <a:prstGeom prst="rect">
            <a:avLst/>
          </a:prstGeom>
        </p:spPr>
        <p:txBody>
          <a:bodyPr tIns="91440" bIns="9144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US" sz="3200" b="0" kern="1200" spc="0" smtClean="0">
                <a:solidFill>
                  <a:schemeClr val="tx1"/>
                </a:solidFill>
                <a:latin typeface="+mj-lt"/>
                <a:ea typeface="Verdana" pitchFamily="34" charset="0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defRPr>
            </a:lvl2pPr>
            <a:lvl3pPr marL="0" indent="0"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defRPr>
            </a:lvl3pPr>
            <a:lvl4pPr marL="0" indent="0"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US" sz="3200" kern="1200" dirty="0" smtClean="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2171-3813-AD43-BFF6-8F3B3838A4DC}" type="datetime1">
              <a:rPr lang="en-US" smtClean="0"/>
              <a:pPr/>
              <a:t>2/24/12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isg-800px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148" y="5879926"/>
            <a:ext cx="869822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08B7-A1D1-F541-B11C-B8E51BCC7662}" type="datetime1">
              <a:rPr lang="en-US" smtClean="0"/>
              <a:pPr/>
              <a:t>2/24/12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D5CC-ED02-1442-9DF9-58D4C9AA2C2E}" type="datetime1">
              <a:rPr lang="en-US" smtClean="0"/>
              <a:pPr/>
              <a:t>2/24/12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36EB-E954-0347-8185-A776D75C478B}" type="datetime1">
              <a:rPr lang="en-US" smtClean="0"/>
              <a:pPr/>
              <a:t>2/24/12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00C6B-0E7A-E74B-B05A-FB065B4557E5}" type="datetime1">
              <a:rPr lang="en-US" smtClean="0"/>
              <a:pPr/>
              <a:t>2/24/12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B8EE-E6E5-4046-8A53-D0CB1E125D72}" type="datetime1">
              <a:rPr lang="en-US" smtClean="0"/>
              <a:pPr/>
              <a:t>2/24/12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966A-8F95-F141-8CD7-0DBD63993019}" type="datetime1">
              <a:rPr lang="en-US" smtClean="0"/>
              <a:pPr/>
              <a:t>2/24/12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4F5E-2137-5A4E-88F4-D324D6E06429}" type="datetime1">
              <a:rPr lang="en-US" smtClean="0"/>
              <a:pPr/>
              <a:t>2/24/12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Head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FC269-D0E9-9447-AD24-C7483616BA55}" type="datetime1">
              <a:rPr lang="en-US" smtClean="0"/>
              <a:pPr/>
              <a:t>2/24/12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4F81B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df"/><Relationship Id="rId3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df"/><Relationship Id="rId3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0.pdf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Relationship Id="rId3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df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d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37.pdf"/><Relationship Id="rId5" Type="http://schemas.openxmlformats.org/officeDocument/2006/relationships/image" Target="../media/image38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asterix.ics.uci.edu" TargetMode="External"/><Relationship Id="rId4" Type="http://schemas.openxmlformats.org/officeDocument/2006/relationships/hyperlink" Target="http://code.google.com/p/hyracks" TargetMode="External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jpeg"/><Relationship Id="rId10" Type="http://schemas.openxmlformats.org/officeDocument/2006/relationships/image" Target="../media/image15.jpeg"/><Relationship Id="rId11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20.jpeg"/><Relationship Id="rId6" Type="http://schemas.openxmlformats.org/officeDocument/2006/relationships/image" Target="../media/image21.png"/><Relationship Id="rId7" Type="http://schemas.openxmlformats.org/officeDocument/2006/relationships/image" Target="../media/image22.jpeg"/><Relationship Id="rId8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7" Type="http://schemas.openxmlformats.org/officeDocument/2006/relationships/image" Target="../media/image30.jpeg"/><Relationship Id="rId8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63042"/>
            <a:ext cx="8382000" cy="3180358"/>
          </a:xfrm>
        </p:spPr>
        <p:txBody>
          <a:bodyPr vert="horz" wrap="square" anchor="ctr">
            <a:spAutoFit/>
          </a:bodyPr>
          <a:lstStyle/>
          <a:p>
            <a:pPr>
              <a:lnSpc>
                <a:spcPts val="4800"/>
              </a:lnSpc>
            </a:pPr>
            <a:r>
              <a:rPr lang="en-US" sz="6000" b="1" i="1" dirty="0" smtClean="0">
                <a:solidFill>
                  <a:schemeClr val="accent1"/>
                </a:solidFill>
              </a:rPr>
              <a:t>O Sole Mio:</a:t>
            </a:r>
            <a:r>
              <a:rPr lang="en-US" sz="6000" b="1" i="1" baseline="-25000" dirty="0" smtClean="0">
                <a:solidFill>
                  <a:schemeClr val="accent1"/>
                </a:solidFill>
              </a:rPr>
              <a:t> </a:t>
            </a:r>
            <a:r>
              <a:rPr lang="en-US" sz="4800" dirty="0" smtClean="0">
                <a:solidFill>
                  <a:schemeClr val="accent1"/>
                </a:solidFill>
              </a:rPr>
              <a:t/>
            </a:r>
            <a:br>
              <a:rPr lang="en-US" sz="4800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On the </a:t>
            </a:r>
            <a:r>
              <a:rPr lang="en-US" b="1" i="1" dirty="0" err="1" smtClean="0">
                <a:solidFill>
                  <a:schemeClr val="accent1"/>
                </a:solidFill>
              </a:rPr>
              <a:t>O</a:t>
            </a:r>
            <a:r>
              <a:rPr lang="en-US" dirty="0" err="1" smtClean="0">
                <a:solidFill>
                  <a:schemeClr val="accent1"/>
                </a:solidFill>
              </a:rPr>
              <a:t>rographic</a:t>
            </a:r>
            <a:r>
              <a:rPr lang="en-US" dirty="0" smtClean="0">
                <a:solidFill>
                  <a:schemeClr val="accent1"/>
                </a:solidFill>
              </a:rPr>
              <a:t> implications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sz="4000" i="1" dirty="0" smtClean="0">
                <a:solidFill>
                  <a:schemeClr val="accent1"/>
                </a:solidFill>
              </a:rPr>
              <a:t>of</a:t>
            </a:r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b="1" i="1" dirty="0" smtClean="0">
                <a:solidFill>
                  <a:schemeClr val="accent1"/>
                </a:solidFill>
              </a:rPr>
              <a:t>So</a:t>
            </a:r>
            <a:r>
              <a:rPr lang="en-US" dirty="0" smtClean="0">
                <a:solidFill>
                  <a:schemeClr val="accent1"/>
                </a:solidFill>
              </a:rPr>
              <a:t>cial, </a:t>
            </a:r>
            <a:r>
              <a:rPr lang="en-US" b="1" i="1" dirty="0" smtClean="0">
                <a:solidFill>
                  <a:schemeClr val="accent1"/>
                </a:solidFill>
              </a:rPr>
              <a:t>L</a:t>
            </a:r>
            <a:r>
              <a:rPr lang="en-US" dirty="0" smtClean="0">
                <a:solidFill>
                  <a:schemeClr val="accent1"/>
                </a:solidFill>
              </a:rPr>
              <a:t>ocal, </a:t>
            </a:r>
            <a:r>
              <a:rPr lang="en-US" b="1" i="1" dirty="0" smtClean="0">
                <a:solidFill>
                  <a:schemeClr val="accent1"/>
                </a:solidFill>
              </a:rPr>
              <a:t>E</a:t>
            </a:r>
            <a:r>
              <a:rPr lang="en-US" dirty="0" smtClean="0">
                <a:solidFill>
                  <a:schemeClr val="accent1"/>
                </a:solidFill>
              </a:rPr>
              <a:t>vent, and </a:t>
            </a:r>
            <a:r>
              <a:rPr lang="en-US" b="1" i="1" dirty="0" smtClean="0">
                <a:solidFill>
                  <a:schemeClr val="accent1"/>
                </a:solidFill>
              </a:rPr>
              <a:t>M</a:t>
            </a:r>
            <a:r>
              <a:rPr lang="en-US" dirty="0" smtClean="0">
                <a:solidFill>
                  <a:schemeClr val="accent1"/>
                </a:solidFill>
              </a:rPr>
              <a:t>obile </a:t>
            </a:r>
            <a:r>
              <a:rPr lang="en-US" b="1" i="1" dirty="0" smtClean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nformation </a:t>
            </a:r>
            <a:r>
              <a:rPr lang="en-US" b="1" i="1" dirty="0" smtClean="0">
                <a:solidFill>
                  <a:schemeClr val="accent1"/>
                </a:solidFill>
              </a:rPr>
              <a:t>O</a:t>
            </a:r>
            <a:r>
              <a:rPr lang="en-US" dirty="0" smtClean="0">
                <a:solidFill>
                  <a:schemeClr val="accent1"/>
                </a:solidFill>
              </a:rPr>
              <a:t>bserving</a:t>
            </a:r>
            <a:endParaRPr lang="en-US" sz="3600" i="1" baseline="300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896" y="4724400"/>
            <a:ext cx="6400800" cy="2133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Michael J. Carey</a:t>
            </a:r>
            <a:endParaRPr lang="en-US" sz="1189" dirty="0" smtClean="0"/>
          </a:p>
          <a:p>
            <a:pPr>
              <a:spcBef>
                <a:spcPts val="0"/>
              </a:spcBef>
            </a:pPr>
            <a:r>
              <a:rPr lang="en-US" sz="2800" i="1" dirty="0" smtClean="0"/>
              <a:t>Information Systems Group</a:t>
            </a:r>
          </a:p>
          <a:p>
            <a:pPr>
              <a:spcBef>
                <a:spcPts val="0"/>
              </a:spcBef>
            </a:pPr>
            <a:r>
              <a:rPr lang="en-US" sz="2800" i="1" dirty="0" smtClean="0"/>
              <a:t>UC Irvine</a:t>
            </a:r>
          </a:p>
          <a:p>
            <a:pPr>
              <a:spcBef>
                <a:spcPts val="0"/>
              </a:spcBef>
            </a:pPr>
            <a:endParaRPr lang="en-US" sz="2800" i="1" dirty="0" smtClean="0"/>
          </a:p>
          <a:p>
            <a:pPr>
              <a:spcBef>
                <a:spcPts val="0"/>
              </a:spcBef>
            </a:pPr>
            <a:r>
              <a:rPr lang="en-US" sz="1946" dirty="0" smtClean="0"/>
              <a:t>(2/23/2012)</a:t>
            </a:r>
          </a:p>
        </p:txBody>
      </p:sp>
      <p:pic>
        <p:nvPicPr>
          <p:cNvPr id="6" name="Picture 5" descr="isg-800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75265"/>
            <a:ext cx="1981200" cy="2082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Let’s Approach This Stuff “Right”!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What’s happened here?</a:t>
            </a:r>
          </a:p>
          <a:p>
            <a:pPr lvl="1"/>
            <a:r>
              <a:rPr lang="en-US" dirty="0" smtClean="0"/>
              <a:t>The OS/DS folks out-scaled the (napping) DB folks</a:t>
            </a:r>
          </a:p>
          <a:p>
            <a:pPr lvl="1"/>
            <a:r>
              <a:rPr lang="en-US" dirty="0" smtClean="0"/>
              <a:t>Are these the sacred new foundation?  No!</a:t>
            </a:r>
          </a:p>
          <a:p>
            <a:r>
              <a:rPr lang="en-US" i="1" dirty="0" smtClean="0"/>
              <a:t>IMO:</a:t>
            </a:r>
            <a:r>
              <a:rPr lang="en-US" dirty="0" smtClean="0"/>
              <a:t> Identify key lessons, then do it “right”</a:t>
            </a:r>
          </a:p>
          <a:p>
            <a:pPr lvl="1"/>
            <a:r>
              <a:rPr lang="en-US" dirty="0" smtClean="0"/>
              <a:t>Cheap open-source S/W on commodity H/W</a:t>
            </a:r>
          </a:p>
          <a:p>
            <a:pPr lvl="1"/>
            <a:r>
              <a:rPr lang="en-US" dirty="0" smtClean="0"/>
              <a:t>Non-monolithic software components</a:t>
            </a:r>
          </a:p>
          <a:p>
            <a:pPr lvl="1"/>
            <a:r>
              <a:rPr lang="en-US" dirty="0" smtClean="0"/>
              <a:t>Equal opportunity data access (external sources)</a:t>
            </a:r>
          </a:p>
          <a:p>
            <a:pPr lvl="1"/>
            <a:r>
              <a:rPr lang="en-US" dirty="0" smtClean="0"/>
              <a:t>Tolerant of flexible / nested / absent schemas</a:t>
            </a:r>
          </a:p>
          <a:p>
            <a:pPr lvl="1"/>
            <a:r>
              <a:rPr lang="en-US" dirty="0" smtClean="0"/>
              <a:t>Little DBA-type work required (and no pagers)</a:t>
            </a:r>
          </a:p>
          <a:p>
            <a:pPr lvl="1"/>
            <a:r>
              <a:rPr lang="en-US" dirty="0" smtClean="0"/>
              <a:t>Fault-tolerant (long) query execution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295401" y="1925969"/>
            <a:ext cx="6705599" cy="4398631"/>
            <a:chOff x="5536414" y="1299728"/>
            <a:chExt cx="3836186" cy="264491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36414" y="1683138"/>
              <a:ext cx="3682036" cy="2135581"/>
            </a:xfrm>
            <a:prstGeom prst="rect">
              <a:avLst/>
            </a:prstGeom>
          </p:spPr>
        </p:pic>
        <p:sp>
          <p:nvSpPr>
            <p:cNvPr id="6" name="TextBox 4"/>
            <p:cNvSpPr txBox="1">
              <a:spLocks noChangeArrowheads="1"/>
            </p:cNvSpPr>
            <p:nvPr/>
          </p:nvSpPr>
          <p:spPr bwMode="auto">
            <a:xfrm>
              <a:off x="5889901" y="1299728"/>
              <a:ext cx="3040062" cy="388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i="1" dirty="0" err="1" smtClean="0">
                  <a:latin typeface="Corbel" pitchFamily="34" charset="0"/>
                </a:rPr>
                <a:t>Semistructured</a:t>
              </a:r>
              <a:endParaRPr lang="en-US" b="1" i="1" dirty="0">
                <a:latin typeface="Corbel" pitchFamily="34" charset="0"/>
              </a:endParaRPr>
            </a:p>
            <a:p>
              <a:pPr algn="ctr"/>
              <a:r>
                <a:rPr lang="en-US" b="1" i="1" dirty="0">
                  <a:latin typeface="Corbel" pitchFamily="34" charset="0"/>
                </a:rPr>
                <a:t>Data Management</a:t>
              </a:r>
            </a:p>
          </p:txBody>
        </p:sp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5536415" y="3556000"/>
              <a:ext cx="2286000" cy="388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i="1" dirty="0" smtClean="0">
                  <a:latin typeface="Corbel" pitchFamily="34" charset="0"/>
                </a:rPr>
                <a:t>Parallel</a:t>
              </a:r>
            </a:p>
            <a:p>
              <a:pPr algn="ctr"/>
              <a:r>
                <a:rPr lang="en-US" b="1" i="1" dirty="0" smtClean="0">
                  <a:latin typeface="Corbel" pitchFamily="34" charset="0"/>
                </a:rPr>
                <a:t>Database </a:t>
              </a:r>
              <a:r>
                <a:rPr lang="en-US" b="1" i="1" dirty="0">
                  <a:latin typeface="Corbel" pitchFamily="34" charset="0"/>
                </a:rPr>
                <a:t>Systems</a:t>
              </a:r>
              <a:endParaRPr lang="en-US" sz="1600" b="1" i="1" dirty="0">
                <a:latin typeface="Corbel" pitchFamily="34" charset="0"/>
              </a:endParaRPr>
            </a:p>
          </p:txBody>
        </p:sp>
        <p:sp>
          <p:nvSpPr>
            <p:cNvPr id="8" name="TextBox 6"/>
            <p:cNvSpPr txBox="1">
              <a:spLocks noChangeArrowheads="1"/>
            </p:cNvSpPr>
            <p:nvPr/>
          </p:nvSpPr>
          <p:spPr bwMode="auto">
            <a:xfrm>
              <a:off x="7362825" y="3556000"/>
              <a:ext cx="2009775" cy="388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i="1" dirty="0">
                  <a:latin typeface="Corbel" pitchFamily="34" charset="0"/>
                </a:rPr>
                <a:t>Data-Intensive</a:t>
              </a:r>
            </a:p>
            <a:p>
              <a:pPr algn="ctr"/>
              <a:r>
                <a:rPr lang="en-US" b="1" i="1" dirty="0">
                  <a:latin typeface="Corbel" pitchFamily="34" charset="0"/>
                </a:rPr>
                <a:t>Computing</a:t>
              </a:r>
              <a:endParaRPr lang="en-US" sz="1400" b="1" i="1" dirty="0">
                <a:latin typeface="Corbel" pitchFamily="34" charset="0"/>
              </a:endParaRPr>
            </a:p>
          </p:txBody>
        </p:sp>
        <p:sp>
          <p:nvSpPr>
            <p:cNvPr id="16" name="Magnetic Disk 15"/>
            <p:cNvSpPr/>
            <p:nvPr/>
          </p:nvSpPr>
          <p:spPr>
            <a:xfrm flipH="1">
              <a:off x="7007828" y="2403323"/>
              <a:ext cx="762000" cy="612648"/>
            </a:xfrm>
            <a:prstGeom prst="flowChartMagneticDisk">
              <a:avLst/>
            </a:prstGeom>
            <a:solidFill>
              <a:schemeClr val="tx2">
                <a:lumMod val="60000"/>
                <a:lumOff val="40000"/>
              </a:schemeClr>
            </a:solidFill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89" dirty="0" smtClean="0">
                <a:solidFill>
                  <a:srgbClr val="4F81BD"/>
                </a:solidFill>
              </a:rPr>
              <a:t>Th</a:t>
            </a:r>
            <a:r>
              <a:rPr lang="en-US" sz="4889" dirty="0" smtClean="0"/>
              <a:t>e ASTERIX Project at UCI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667" dirty="0" smtClean="0"/>
              <a:t>(Joint with UCR and UCSD)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 l="14400" t="14400" r="19200"/>
          <a:stretch>
            <a:fillRect/>
          </a:stretch>
        </p:blipFill>
        <p:spPr>
          <a:xfrm>
            <a:off x="7065948" y="1371600"/>
            <a:ext cx="1773252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So What If We’d </a:t>
            </a:r>
            <a:r>
              <a:rPr lang="en-US" i="1" dirty="0" smtClean="0">
                <a:solidFill>
                  <a:schemeClr val="accent1"/>
                </a:solidFill>
              </a:rPr>
              <a:t>Meant</a:t>
            </a:r>
            <a:r>
              <a:rPr lang="en-US" dirty="0" smtClean="0">
                <a:solidFill>
                  <a:schemeClr val="accent1"/>
                </a:solidFill>
              </a:rPr>
              <a:t> To Do This?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is the “right” basis for analyzing                 and managing the data of the future?</a:t>
            </a:r>
          </a:p>
          <a:p>
            <a:pPr lvl="1"/>
            <a:r>
              <a:rPr lang="en-US" dirty="0" smtClean="0"/>
              <a:t>Runtime </a:t>
            </a:r>
            <a:r>
              <a:rPr lang="en-US" dirty="0" err="1" smtClean="0"/>
              <a:t>layer(s</a:t>
            </a:r>
            <a:r>
              <a:rPr lang="en-US" dirty="0" smtClean="0"/>
              <a:t>) and division of labor?</a:t>
            </a:r>
          </a:p>
          <a:p>
            <a:pPr lvl="1"/>
            <a:r>
              <a:rPr lang="en-US" dirty="0" smtClean="0"/>
              <a:t>Storage and data distribution layers?</a:t>
            </a:r>
          </a:p>
          <a:p>
            <a:r>
              <a:rPr lang="en-US" dirty="0" smtClean="0"/>
              <a:t>Explore how to build new information management systems for the cloud that…</a:t>
            </a:r>
          </a:p>
          <a:p>
            <a:pPr lvl="1"/>
            <a:r>
              <a:rPr lang="en-US" dirty="0" smtClean="0"/>
              <a:t>Seamlessly support external data access</a:t>
            </a:r>
          </a:p>
          <a:p>
            <a:pPr lvl="1"/>
            <a:r>
              <a:rPr lang="en-US" dirty="0" smtClean="0"/>
              <a:t>Execute queries in the face of partial failures</a:t>
            </a:r>
          </a:p>
          <a:p>
            <a:pPr lvl="1"/>
            <a:r>
              <a:rPr lang="en-US" dirty="0" smtClean="0"/>
              <a:t>Scale to thousands of nodes (and beyond)</a:t>
            </a:r>
          </a:p>
          <a:p>
            <a:pPr lvl="1"/>
            <a:r>
              <a:rPr lang="en-US" dirty="0" smtClean="0"/>
              <a:t>Don’t require five-star wizard administrators</a:t>
            </a:r>
          </a:p>
          <a:p>
            <a:pPr lvl="1"/>
            <a:r>
              <a:rPr lang="en-US" dirty="0" smtClean="0"/>
              <a:t>Support data types and features for Web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ASTERIX Objectives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458200" cy="5029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Build a scalable information management platform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Large commodity clusters for handling mass quantities of semistructured data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Openly layered for selective reuse by others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Shared with the community via open source (2012)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Conduct timely information systems research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Large-scale query processing and workload management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Highly scalable storage and index management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Fuzzy matching, spatial data, date/time data, in parallel</a:t>
            </a:r>
          </a:p>
          <a:p>
            <a:pPr lvl="1"/>
            <a:r>
              <a:rPr lang="en-US" sz="2378" dirty="0" smtClean="0">
                <a:solidFill>
                  <a:srgbClr val="000000"/>
                </a:solidFill>
              </a:rPr>
              <a:t>Novel support for “fast data” (both in and out)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Train next generation of “Big Data” researchers and software engineers in the process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ASTERIX System Overview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15200" y="4343400"/>
            <a:ext cx="13716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800080"/>
                </a:solidFill>
                <a:latin typeface="+mn-lt"/>
                <a:cs typeface="+mn-cs"/>
              </a:rPr>
              <a:t>(ADM </a:t>
            </a:r>
            <a:r>
              <a:rPr lang="en-US" sz="1600" dirty="0">
                <a:solidFill>
                  <a:srgbClr val="800080"/>
                </a:solidFill>
                <a:latin typeface="+mn-lt"/>
                <a:cs typeface="+mn-cs"/>
              </a:rPr>
              <a:t>= ASTERIX</a:t>
            </a:r>
            <a:r>
              <a:rPr lang="en-US" sz="1600" dirty="0" smtClean="0">
                <a:solidFill>
                  <a:srgbClr val="800080"/>
                </a:solidFill>
                <a:latin typeface="+mn-lt"/>
                <a:cs typeface="+mn-cs"/>
              </a:rPr>
              <a:t>   Data Model;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800080"/>
                </a:solidFill>
              </a:rPr>
              <a:t>AQL = ASTERIX Query Language</a:t>
            </a:r>
            <a:r>
              <a:rPr lang="en-US" sz="1600" dirty="0" smtClean="0">
                <a:solidFill>
                  <a:srgbClr val="800080"/>
                </a:solidFill>
                <a:latin typeface="+mn-lt"/>
                <a:cs typeface="+mn-cs"/>
              </a:rPr>
              <a:t>)</a:t>
            </a:r>
            <a:endParaRPr lang="en-US" sz="1600" dirty="0">
              <a:solidFill>
                <a:srgbClr val="800080"/>
              </a:solidFill>
              <a:latin typeface="+mn-lt"/>
              <a:cs typeface="+mn-cs"/>
            </a:endParaRPr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8" name="Picture 47" descr="asterixcluste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90600" y="1332204"/>
            <a:ext cx="6096000" cy="5525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1925" y="228600"/>
            <a:ext cx="752475" cy="114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ASTERIX Data Model (ADM) 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7" name="Content Placeholder 5"/>
          <p:cNvSpPr>
            <a:spLocks noGrp="1"/>
          </p:cNvSpPr>
          <p:nvPr>
            <p:ph sz="half" idx="4294967295"/>
          </p:nvPr>
        </p:nvSpPr>
        <p:spPr>
          <a:xfrm>
            <a:off x="4648200" y="3962400"/>
            <a:ext cx="4495800" cy="28194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1800" b="1" i="1" dirty="0" smtClean="0">
                <a:solidFill>
                  <a:srgbClr val="000000"/>
                </a:solidFill>
              </a:rPr>
              <a:t>Highlights</a:t>
            </a:r>
            <a:r>
              <a:rPr lang="en-US" sz="1800" b="1" dirty="0" smtClean="0">
                <a:solidFill>
                  <a:srgbClr val="000000"/>
                </a:solidFill>
              </a:rPr>
              <a:t>:</a:t>
            </a:r>
          </a:p>
          <a:p>
            <a:r>
              <a:rPr lang="en-US" sz="1800" dirty="0" smtClean="0"/>
              <a:t>JSON + (ODMG – methods)</a:t>
            </a:r>
            <a:r>
              <a:rPr lang="en-US" sz="2400" dirty="0" smtClean="0"/>
              <a:t> ≠ </a:t>
            </a:r>
            <a:r>
              <a:rPr lang="en-US" sz="1800" dirty="0" smtClean="0"/>
              <a:t>XML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Usual primitive types (</a:t>
            </a:r>
            <a:r>
              <a:rPr lang="en-US" sz="1800" dirty="0" err="1" smtClean="0">
                <a:solidFill>
                  <a:srgbClr val="000000"/>
                </a:solidFill>
              </a:rPr>
              <a:t>ints</a:t>
            </a:r>
            <a:r>
              <a:rPr lang="en-US" sz="1800" dirty="0" smtClean="0">
                <a:solidFill>
                  <a:srgbClr val="000000"/>
                </a:solidFill>
              </a:rPr>
              <a:t>, floats, string, </a:t>
            </a:r>
            <a:r>
              <a:rPr lang="en-US" sz="1800" dirty="0" err="1" smtClean="0">
                <a:solidFill>
                  <a:srgbClr val="000000"/>
                </a:solidFill>
              </a:rPr>
              <a:t>boolean</a:t>
            </a:r>
            <a:r>
              <a:rPr lang="en-US" sz="1800" dirty="0" smtClean="0">
                <a:solidFill>
                  <a:srgbClr val="000000"/>
                </a:solidFill>
              </a:rPr>
              <a:t>, date, time, </a:t>
            </a:r>
            <a:r>
              <a:rPr lang="en-US" sz="1800" dirty="0" err="1" smtClean="0">
                <a:solidFill>
                  <a:srgbClr val="000000"/>
                </a:solidFill>
              </a:rPr>
              <a:t>datetime</a:t>
            </a:r>
            <a:r>
              <a:rPr lang="en-US" sz="1800" dirty="0" smtClean="0">
                <a:solidFill>
                  <a:srgbClr val="000000"/>
                </a:solidFill>
              </a:rPr>
              <a:t>, …)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Spatial types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Records, lists, bags</a:t>
            </a:r>
          </a:p>
          <a:p>
            <a:r>
              <a:rPr lang="en-US" sz="1800" dirty="0" smtClean="0">
                <a:solidFill>
                  <a:srgbClr val="800080"/>
                </a:solidFill>
              </a:rPr>
              <a:t>Open </a:t>
            </a:r>
            <a:r>
              <a:rPr lang="en-US" sz="1800" i="1" dirty="0" smtClean="0">
                <a:solidFill>
                  <a:srgbClr val="800080"/>
                </a:solidFill>
              </a:rPr>
              <a:t>vs. </a:t>
            </a:r>
            <a:r>
              <a:rPr lang="en-US" sz="1800" dirty="0" smtClean="0">
                <a:solidFill>
                  <a:srgbClr val="800080"/>
                </a:solidFill>
              </a:rPr>
              <a:t>closed types</a:t>
            </a:r>
          </a:p>
          <a:p>
            <a:r>
              <a:rPr lang="en-US" sz="1800" dirty="0" smtClean="0"/>
              <a:t>External data sets and </a:t>
            </a:r>
            <a:r>
              <a:rPr lang="en-US" sz="1800" dirty="0" err="1" smtClean="0"/>
              <a:t>datafeeds</a:t>
            </a:r>
            <a:endParaRPr lang="en-US" sz="18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1523285"/>
            <a:ext cx="426720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create </a:t>
            </a:r>
            <a:r>
              <a:rPr lang="en-US" b="1" dirty="0" err="1" smtClean="0"/>
              <a:t>dataverse</a:t>
            </a:r>
            <a:r>
              <a:rPr lang="en-US" b="1" dirty="0" smtClean="0"/>
              <a:t> </a:t>
            </a:r>
            <a:r>
              <a:rPr lang="en-US" b="1" dirty="0" err="1" smtClean="0"/>
              <a:t>LittleTwitterDemo</a:t>
            </a:r>
            <a:r>
              <a:rPr lang="en-US" b="1" dirty="0" smtClean="0"/>
              <a:t>;</a:t>
            </a:r>
          </a:p>
          <a:p>
            <a:endParaRPr lang="en-US" b="1" dirty="0" smtClean="0"/>
          </a:p>
          <a:p>
            <a:r>
              <a:rPr lang="en-US" b="1" dirty="0" smtClean="0"/>
              <a:t>create type </a:t>
            </a:r>
            <a:r>
              <a:rPr lang="en-US" dirty="0" err="1" smtClean="0"/>
              <a:t>TweetMessageType</a:t>
            </a:r>
            <a:r>
              <a:rPr lang="en-US" dirty="0" smtClean="0"/>
              <a:t> </a:t>
            </a:r>
            <a:r>
              <a:rPr lang="en-US" b="1" dirty="0" smtClean="0"/>
              <a:t>as open </a:t>
            </a:r>
            <a:r>
              <a:rPr lang="en-US" dirty="0" smtClean="0"/>
              <a:t>{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tweetid</a:t>
            </a:r>
            <a:r>
              <a:rPr lang="en-US" dirty="0" smtClean="0"/>
              <a:t>: string,</a:t>
            </a:r>
          </a:p>
          <a:p>
            <a:r>
              <a:rPr lang="en-US" dirty="0" smtClean="0"/>
              <a:t>   user: {</a:t>
            </a:r>
          </a:p>
          <a:p>
            <a:r>
              <a:rPr lang="en-US" dirty="0" smtClean="0"/>
              <a:t>      screen-name: string,</a:t>
            </a:r>
          </a:p>
          <a:p>
            <a:r>
              <a:rPr lang="en-US" dirty="0" smtClean="0"/>
              <a:t>      </a:t>
            </a:r>
            <a:r>
              <a:rPr lang="en-US" dirty="0" err="1" smtClean="0"/>
              <a:t>lang</a:t>
            </a:r>
            <a:r>
              <a:rPr lang="en-US" dirty="0" smtClean="0"/>
              <a:t>: string,</a:t>
            </a:r>
          </a:p>
          <a:p>
            <a:r>
              <a:rPr lang="en-US" dirty="0" smtClean="0"/>
              <a:t>      </a:t>
            </a:r>
            <a:r>
              <a:rPr lang="en-US" dirty="0" err="1" smtClean="0"/>
              <a:t>friends_count</a:t>
            </a:r>
            <a:r>
              <a:rPr lang="en-US" dirty="0" smtClean="0"/>
              <a:t>: int32,</a:t>
            </a:r>
          </a:p>
          <a:p>
            <a:r>
              <a:rPr lang="en-US" dirty="0" smtClean="0"/>
              <a:t>      </a:t>
            </a:r>
            <a:r>
              <a:rPr lang="en-US" dirty="0" err="1" smtClean="0"/>
              <a:t>statuses_count</a:t>
            </a:r>
            <a:r>
              <a:rPr lang="en-US" dirty="0" smtClean="0"/>
              <a:t>: int32,</a:t>
            </a:r>
          </a:p>
          <a:p>
            <a:r>
              <a:rPr lang="en-US" dirty="0" smtClean="0"/>
              <a:t>      name: string,</a:t>
            </a:r>
          </a:p>
          <a:p>
            <a:r>
              <a:rPr lang="en-US" dirty="0" smtClean="0"/>
              <a:t>      </a:t>
            </a:r>
            <a:r>
              <a:rPr lang="en-US" dirty="0" err="1" smtClean="0"/>
              <a:t>followers_count</a:t>
            </a:r>
            <a:r>
              <a:rPr lang="en-US" dirty="0" smtClean="0"/>
              <a:t>: int32 </a:t>
            </a:r>
          </a:p>
          <a:p>
            <a:r>
              <a:rPr lang="en-US" dirty="0" smtClean="0"/>
              <a:t>   },</a:t>
            </a:r>
          </a:p>
          <a:p>
            <a:r>
              <a:rPr lang="en-US" dirty="0" smtClean="0"/>
              <a:t>   sender-location: point?,</a:t>
            </a:r>
          </a:p>
          <a:p>
            <a:r>
              <a:rPr lang="en-US" dirty="0" smtClean="0"/>
              <a:t>   send-time: </a:t>
            </a:r>
            <a:r>
              <a:rPr lang="en-US" dirty="0" err="1" smtClean="0"/>
              <a:t>datetime</a:t>
            </a:r>
            <a:r>
              <a:rPr lang="en-US" dirty="0" smtClean="0"/>
              <a:t>,</a:t>
            </a:r>
          </a:p>
          <a:p>
            <a:r>
              <a:rPr lang="en-US" dirty="0" smtClean="0"/>
              <a:t>   referred-topics: {{ string }},</a:t>
            </a:r>
          </a:p>
          <a:p>
            <a:r>
              <a:rPr lang="en-US" dirty="0" smtClean="0"/>
              <a:t>   message-text: string</a:t>
            </a:r>
          </a:p>
          <a:p>
            <a:r>
              <a:rPr lang="en-US" dirty="0" smtClean="0"/>
              <a:t>};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0" y="30480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create dataset </a:t>
            </a:r>
            <a:r>
              <a:rPr lang="en-US" dirty="0" err="1" smtClean="0"/>
              <a:t>TweetMessages(TweetMessageType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partitioned by key </a:t>
            </a:r>
            <a:r>
              <a:rPr lang="en-US" dirty="0" err="1" smtClean="0"/>
              <a:t>tweetid</a:t>
            </a:r>
            <a:r>
              <a:rPr lang="en-US" dirty="0" smtClean="0"/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8872"/>
            <a:ext cx="8839200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ASTERIX Query Language </a:t>
            </a:r>
            <a:r>
              <a:rPr lang="en-US" sz="4400" dirty="0" smtClean="0">
                <a:solidFill>
                  <a:srgbClr val="4F81BD"/>
                </a:solidFill>
              </a:rPr>
              <a:t>(AQL)</a:t>
            </a:r>
            <a:endParaRPr lang="en-US" sz="6000" dirty="0">
              <a:solidFill>
                <a:srgbClr val="4F81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077200" cy="4625975"/>
          </a:xfrm>
        </p:spPr>
        <p:txBody>
          <a:bodyPr>
            <a:normAutofit fontScale="92500" lnSpcReduction="20000"/>
          </a:bodyPr>
          <a:lstStyle/>
          <a:p>
            <a:r>
              <a:rPr lang="en-US" sz="2800" i="1" dirty="0" smtClean="0"/>
              <a:t>Ex:  </a:t>
            </a:r>
            <a:r>
              <a:rPr lang="en-US" sz="2800" dirty="0" smtClean="0"/>
              <a:t>List the topics being Tweeted about, along with their associated Tweet counts, in Cloud-related Tweets:</a:t>
            </a:r>
          </a:p>
          <a:p>
            <a:pPr>
              <a:buNone/>
            </a:pPr>
            <a:endParaRPr lang="en-US" sz="800" dirty="0" smtClean="0"/>
          </a:p>
          <a:p>
            <a:pPr lvl="1">
              <a:buNone/>
            </a:pPr>
            <a:r>
              <a:rPr lang="en-US" sz="2378" b="1" dirty="0" smtClean="0"/>
              <a:t>for</a:t>
            </a:r>
            <a:r>
              <a:rPr lang="en-US" sz="2378" dirty="0" smtClean="0"/>
              <a:t> $tweet </a:t>
            </a:r>
            <a:r>
              <a:rPr lang="en-US" sz="2378" b="1" dirty="0" smtClean="0"/>
              <a:t>in</a:t>
            </a:r>
            <a:r>
              <a:rPr lang="en-US" sz="2378" dirty="0" smtClean="0"/>
              <a:t> </a:t>
            </a:r>
            <a:r>
              <a:rPr lang="en-US" sz="2378" dirty="0" err="1" smtClean="0"/>
              <a:t>dataset('TweetMessages</a:t>
            </a:r>
            <a:r>
              <a:rPr lang="en-US" sz="2378" dirty="0" smtClean="0"/>
              <a:t>')</a:t>
            </a:r>
          </a:p>
          <a:p>
            <a:pPr lvl="1">
              <a:buNone/>
            </a:pPr>
            <a:r>
              <a:rPr lang="en-US" sz="2378" b="1" dirty="0" smtClean="0"/>
              <a:t>where some </a:t>
            </a:r>
            <a:r>
              <a:rPr lang="en-US" sz="2378" dirty="0" smtClean="0"/>
              <a:t>$topic </a:t>
            </a:r>
            <a:r>
              <a:rPr lang="en-US" sz="2378" b="1" dirty="0" smtClean="0"/>
              <a:t>in</a:t>
            </a:r>
            <a:r>
              <a:rPr lang="en-US" sz="2378" dirty="0" smtClean="0"/>
              <a:t> $</a:t>
            </a:r>
            <a:r>
              <a:rPr lang="en-US" sz="2378" dirty="0" err="1" smtClean="0"/>
              <a:t>tweet.referred</a:t>
            </a:r>
            <a:r>
              <a:rPr lang="en-US" sz="2378" dirty="0" smtClean="0"/>
              <a:t>-topics</a:t>
            </a:r>
          </a:p>
          <a:p>
            <a:pPr lvl="1">
              <a:buNone/>
            </a:pPr>
            <a:r>
              <a:rPr lang="en-US" sz="2378" dirty="0" smtClean="0"/>
              <a:t>                 </a:t>
            </a:r>
            <a:r>
              <a:rPr lang="en-US" sz="2378" b="1" dirty="0" smtClean="0"/>
              <a:t>satisfies</a:t>
            </a:r>
            <a:r>
              <a:rPr lang="en-US" sz="2378" dirty="0" smtClean="0"/>
              <a:t> </a:t>
            </a:r>
            <a:r>
              <a:rPr lang="en-US" sz="2378" dirty="0" err="1" smtClean="0"/>
              <a:t>contains($topic</a:t>
            </a:r>
            <a:r>
              <a:rPr lang="en-US" sz="2378" dirty="0" smtClean="0"/>
              <a:t>, “Cloud”)</a:t>
            </a:r>
          </a:p>
          <a:p>
            <a:pPr lvl="1">
              <a:buNone/>
            </a:pPr>
            <a:r>
              <a:rPr lang="en-US" sz="2378" b="1" dirty="0" smtClean="0"/>
              <a:t>for</a:t>
            </a:r>
            <a:r>
              <a:rPr lang="en-US" sz="2378" dirty="0" smtClean="0"/>
              <a:t> $topic </a:t>
            </a:r>
            <a:r>
              <a:rPr lang="en-US" sz="2378" b="1" dirty="0" smtClean="0"/>
              <a:t>in</a:t>
            </a:r>
            <a:r>
              <a:rPr lang="en-US" sz="2378" dirty="0" smtClean="0"/>
              <a:t> $</a:t>
            </a:r>
            <a:r>
              <a:rPr lang="en-US" sz="2378" dirty="0" err="1" smtClean="0"/>
              <a:t>tweet.referred</a:t>
            </a:r>
            <a:r>
              <a:rPr lang="en-US" sz="2378" dirty="0" smtClean="0"/>
              <a:t>-topics</a:t>
            </a:r>
          </a:p>
          <a:p>
            <a:pPr lvl="1">
              <a:buNone/>
            </a:pPr>
            <a:r>
              <a:rPr lang="en-US" sz="2378" b="1" dirty="0" smtClean="0"/>
              <a:t>group by </a:t>
            </a:r>
            <a:r>
              <a:rPr lang="en-US" sz="2378" dirty="0" smtClean="0"/>
              <a:t>$topic </a:t>
            </a:r>
            <a:r>
              <a:rPr lang="en-US" sz="2378" b="1" dirty="0" smtClean="0"/>
              <a:t>with</a:t>
            </a:r>
            <a:r>
              <a:rPr lang="en-US" sz="2378" dirty="0" smtClean="0"/>
              <a:t> $tweet</a:t>
            </a:r>
          </a:p>
          <a:p>
            <a:pPr lvl="1">
              <a:buNone/>
            </a:pPr>
            <a:r>
              <a:rPr lang="en-US" sz="2378" b="1" dirty="0" smtClean="0"/>
              <a:t>return</a:t>
            </a:r>
            <a:r>
              <a:rPr lang="en-US" sz="2378" dirty="0" smtClean="0"/>
              <a:t> {</a:t>
            </a:r>
          </a:p>
          <a:p>
            <a:pPr lvl="1">
              <a:buNone/>
            </a:pPr>
            <a:r>
              <a:rPr lang="en-US" sz="2378" dirty="0" smtClean="0"/>
              <a:t>    "topic": $topic,</a:t>
            </a:r>
          </a:p>
          <a:p>
            <a:pPr lvl="1">
              <a:buNone/>
            </a:pPr>
            <a:r>
              <a:rPr lang="en-US" sz="2378" dirty="0" smtClean="0"/>
              <a:t>    "count": </a:t>
            </a:r>
            <a:r>
              <a:rPr lang="en-US" sz="2378" dirty="0" err="1" smtClean="0"/>
              <a:t>count($tweet</a:t>
            </a:r>
            <a:r>
              <a:rPr lang="en-US" sz="2378" dirty="0" smtClean="0"/>
              <a:t>)</a:t>
            </a:r>
          </a:p>
          <a:p>
            <a:pPr lvl="1">
              <a:buNone/>
            </a:pPr>
            <a:r>
              <a:rPr lang="en-US" sz="2378" dirty="0" smtClean="0"/>
              <a:t>}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40586" y="6211669"/>
            <a:ext cx="7696200" cy="646331"/>
          </a:xfrm>
          <a:prstGeom prst="rect">
            <a:avLst/>
          </a:prstGeom>
          <a:noFill/>
          <a:ln>
            <a:solidFill>
              <a:srgbClr val="963BAB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Note:  </a:t>
            </a:r>
            <a:r>
              <a:rPr lang="en-US" i="1" dirty="0" smtClean="0"/>
              <a:t>A group of smart researchers and practitioners designed XQuery for complex, semistructured data – we chose to start by standing on their shoulders</a:t>
            </a:r>
            <a:endParaRPr lang="en-US" i="1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5029200" y="4191000"/>
            <a:ext cx="4114800" cy="266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Highlights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Lots of other features (no time!)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Fuzzy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matching (~= operator)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noProof="0" dirty="0" smtClean="0"/>
              <a:t>Spatial predicates and aggregation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Plans</a:t>
            </a:r>
            <a:r>
              <a:rPr kumimoji="0" lang="en-US" sz="1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windowing and continuous query support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sterixstack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81200" y="1143000"/>
            <a:ext cx="4724400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4F81BD"/>
                </a:solidFill>
              </a:rPr>
              <a:t>Algebricks</a:t>
            </a:r>
            <a:r>
              <a:rPr lang="en-US" dirty="0" smtClean="0">
                <a:solidFill>
                  <a:srgbClr val="4F81BD"/>
                </a:solidFill>
              </a:rPr>
              <a:t> (and the ASTERIX Stack)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38228" y="4419600"/>
            <a:ext cx="79248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Set of (data model agnostic) logical operations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</a:t>
            </a:r>
            <a:r>
              <a:rPr lang="en-US" sz="3200" dirty="0" smtClean="0"/>
              <a:t> of physical operations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Rewrite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dirty="0" smtClean="0"/>
              <a:t>rule framework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Generally applicable rewrite rules (including parallelism)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Metadata provider API (catalog info for </a:t>
            </a:r>
            <a:r>
              <a:rPr lang="en-US" sz="3200" dirty="0" err="1" smtClean="0"/>
              <a:t>Algebricks</a:t>
            </a:r>
            <a:r>
              <a:rPr lang="en-US" sz="3200" dirty="0" smtClean="0"/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Mapping of physical operations to </a:t>
            </a:r>
            <a:r>
              <a:rPr lang="en-US" sz="3200" dirty="0" err="1" smtClean="0"/>
              <a:t>Hyracks</a:t>
            </a:r>
            <a:r>
              <a:rPr lang="en-US" sz="3200" dirty="0" smtClean="0"/>
              <a:t> operators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82252" y="2906328"/>
            <a:ext cx="2536069" cy="1410884"/>
            <a:chOff x="1132266" y="2627717"/>
            <a:chExt cx="2536069" cy="1410884"/>
          </a:xfrm>
        </p:grpSpPr>
        <p:sp>
          <p:nvSpPr>
            <p:cNvPr id="10" name="Oval 9"/>
            <p:cNvSpPr/>
            <p:nvPr/>
          </p:nvSpPr>
          <p:spPr>
            <a:xfrm>
              <a:off x="1839535" y="2627717"/>
              <a:ext cx="1828800" cy="648883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Elbow Connector 11"/>
            <p:cNvCxnSpPr/>
            <p:nvPr/>
          </p:nvCxnSpPr>
          <p:spPr>
            <a:xfrm rot="5400000" flipH="1" flipV="1">
              <a:off x="908442" y="3118243"/>
              <a:ext cx="1144182" cy="696533"/>
            </a:xfrm>
            <a:prstGeom prst="bentConnector2">
              <a:avLst/>
            </a:prstGeom>
            <a:ln w="38100">
              <a:solidFill>
                <a:srgbClr val="FF0000"/>
              </a:solidFill>
              <a:headEnd type="triangl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ASTERIX and </a:t>
            </a:r>
            <a:r>
              <a:rPr lang="en-US" dirty="0" err="1" smtClean="0">
                <a:solidFill>
                  <a:schemeClr val="accent1"/>
                </a:solidFill>
              </a:rPr>
              <a:t>Hyracks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4610" y="1143000"/>
            <a:ext cx="1397000" cy="1047750"/>
          </a:xfrm>
          <a:prstGeom prst="rect">
            <a:avLst/>
          </a:prstGeom>
        </p:spPr>
      </p:pic>
      <p:sp>
        <p:nvSpPr>
          <p:cNvPr id="7" name="&quot;No&quot; Symbol 6"/>
          <p:cNvSpPr/>
          <p:nvPr/>
        </p:nvSpPr>
        <p:spPr>
          <a:xfrm>
            <a:off x="7362204" y="909416"/>
            <a:ext cx="1476996" cy="1524000"/>
          </a:xfrm>
          <a:prstGeom prst="noSmoking">
            <a:avLst/>
          </a:prstGeom>
          <a:solidFill>
            <a:srgbClr val="FF0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" name="Picture 8" descr="isg-800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48" y="5867400"/>
            <a:ext cx="869822" cy="914400"/>
          </a:xfrm>
          <a:prstGeom prst="rect">
            <a:avLst/>
          </a:prstGeom>
        </p:spPr>
      </p:pic>
      <p:pic>
        <p:nvPicPr>
          <p:cNvPr id="11" name="Picture 10" descr="AsterixSyste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38200" y="970131"/>
            <a:ext cx="6978650" cy="5887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Hyracks</a:t>
            </a:r>
            <a:r>
              <a:rPr lang="en-US" dirty="0" smtClean="0">
                <a:solidFill>
                  <a:schemeClr val="accent1"/>
                </a:solidFill>
              </a:rPr>
              <a:t> In a Nutshell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Partitioned-parallel platform for data-intensive computing</a:t>
            </a:r>
          </a:p>
          <a:p>
            <a:r>
              <a:rPr lang="en-US" dirty="0" smtClean="0"/>
              <a:t>Job = dataflow DAG of operators and connectors</a:t>
            </a:r>
          </a:p>
          <a:p>
            <a:pPr lvl="1"/>
            <a:r>
              <a:rPr lang="en-US" dirty="0" smtClean="0"/>
              <a:t>Operators consume/produce partitions of data</a:t>
            </a:r>
          </a:p>
          <a:p>
            <a:pPr lvl="1"/>
            <a:r>
              <a:rPr lang="en-US" dirty="0" smtClean="0"/>
              <a:t>Connectors repartition/route data between operators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Hyracks</a:t>
            </a:r>
            <a:r>
              <a:rPr lang="en-US" dirty="0" smtClean="0"/>
              <a:t> </a:t>
            </a:r>
            <a:r>
              <a:rPr lang="en-US" i="1" dirty="0" smtClean="0"/>
              <a:t>vs. </a:t>
            </a:r>
            <a:r>
              <a:rPr lang="en-US" dirty="0" smtClean="0"/>
              <a:t>the “competition”</a:t>
            </a:r>
          </a:p>
          <a:p>
            <a:pPr lvl="1"/>
            <a:r>
              <a:rPr lang="en-US" dirty="0" smtClean="0"/>
              <a:t>Based on time-tested parallel database principles</a:t>
            </a:r>
          </a:p>
          <a:p>
            <a:pPr lvl="1"/>
            <a:r>
              <a:rPr lang="en-US" i="1" dirty="0" smtClean="0"/>
              <a:t>vs. </a:t>
            </a:r>
            <a:r>
              <a:rPr lang="en-US" dirty="0" err="1" smtClean="0"/>
              <a:t>Hadoop</a:t>
            </a:r>
            <a:r>
              <a:rPr lang="en-US" dirty="0" smtClean="0"/>
              <a:t>: More flexible model and less “pessimistic”                     </a:t>
            </a:r>
          </a:p>
          <a:p>
            <a:pPr lvl="1"/>
            <a:r>
              <a:rPr lang="en-US" i="1" dirty="0" smtClean="0"/>
              <a:t>vs. </a:t>
            </a:r>
            <a:r>
              <a:rPr lang="en-US" dirty="0" smtClean="0"/>
              <a:t>Dryad: Supports data as a first-class citizen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7" name="Picture 6" descr="tpch-jobspec.png"/>
          <p:cNvPicPr>
            <a:picLocks noChangeAspect="1"/>
          </p:cNvPicPr>
          <p:nvPr/>
        </p:nvPicPr>
        <p:blipFill>
          <a:blip r:embed="rId2" cstate="print"/>
          <a:srcRect r="16452" b="79392"/>
          <a:stretch>
            <a:fillRect/>
          </a:stretch>
        </p:blipFill>
        <p:spPr>
          <a:xfrm>
            <a:off x="1379954" y="3124200"/>
            <a:ext cx="6621046" cy="1922804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228600"/>
            <a:ext cx="1016000" cy="1219200"/>
          </a:xfrm>
          <a:prstGeom prst="rect">
            <a:avLst/>
          </a:prstGeom>
          <a:ln w="31750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My Qualifications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Content Placeholder 5" descr="CareyTwitterExperience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6608" r="-16608"/>
          <a:stretch>
            <a:fillRect/>
          </a:stretch>
        </p:blipFill>
        <p:spPr>
          <a:xfrm>
            <a:off x="-250064" y="1523999"/>
            <a:ext cx="9698864" cy="5334001"/>
          </a:xfrm>
        </p:spPr>
      </p:pic>
      <p:sp>
        <p:nvSpPr>
          <p:cNvPr id="9" name="Left Arrow 8"/>
          <p:cNvSpPr/>
          <p:nvPr/>
        </p:nvSpPr>
        <p:spPr>
          <a:xfrm rot="19717751">
            <a:off x="7979430" y="3868123"/>
            <a:ext cx="978408" cy="484632"/>
          </a:xfrm>
          <a:prstGeom prst="leftArrow">
            <a:avLst/>
          </a:prstGeom>
          <a:solidFill>
            <a:srgbClr val="963BA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19717751">
            <a:off x="3712231" y="2048044"/>
            <a:ext cx="978408" cy="484632"/>
          </a:xfrm>
          <a:prstGeom prst="leftArrow">
            <a:avLst/>
          </a:prstGeom>
          <a:solidFill>
            <a:srgbClr val="4F81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4177E-6 6.77927E-6 L 0.43363 0.01111 " pathEditMode="relative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85774E-6 -2.18417E-6 L 6.85774E-6 -0.08885 " pathEditMode="relative" ptsTypes="AA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1" animBg="1"/>
      <p:bldP spid="10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5" descr="hadoopcompat_serv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470025"/>
            <a:ext cx="4457417" cy="46259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4F81BD"/>
                </a:solidFill>
              </a:rPr>
              <a:t>Hadoop</a:t>
            </a:r>
            <a:r>
              <a:rPr lang="en-US" dirty="0" smtClean="0">
                <a:solidFill>
                  <a:srgbClr val="4F81BD"/>
                </a:solidFill>
              </a:rPr>
              <a:t> Compatibility Layer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26025" y="2144712"/>
            <a:ext cx="3889375" cy="3951288"/>
          </a:xfrm>
        </p:spPr>
        <p:txBody>
          <a:bodyPr/>
          <a:lstStyle/>
          <a:p>
            <a:r>
              <a:rPr lang="en-US" dirty="0" smtClean="0"/>
              <a:t>Goal:</a:t>
            </a:r>
          </a:p>
          <a:p>
            <a:pPr lvl="1"/>
            <a:r>
              <a:rPr lang="en-US" dirty="0" smtClean="0"/>
              <a:t>Run </a:t>
            </a:r>
            <a:r>
              <a:rPr lang="en-US" dirty="0" err="1" smtClean="0"/>
              <a:t>Hadoop</a:t>
            </a:r>
            <a:r>
              <a:rPr lang="en-US" dirty="0" smtClean="0"/>
              <a:t> jobs unchanged on top of </a:t>
            </a:r>
            <a:r>
              <a:rPr lang="en-US" dirty="0" err="1" smtClean="0"/>
              <a:t>Hyracks</a:t>
            </a:r>
            <a:endParaRPr lang="en-US" dirty="0" smtClean="0"/>
          </a:p>
          <a:p>
            <a:r>
              <a:rPr lang="en-US" dirty="0" smtClean="0"/>
              <a:t>How:</a:t>
            </a:r>
          </a:p>
          <a:p>
            <a:pPr lvl="1"/>
            <a:r>
              <a:rPr lang="en-US" dirty="0" smtClean="0"/>
              <a:t>Client-side library converts a </a:t>
            </a:r>
            <a:r>
              <a:rPr lang="en-US" dirty="0" err="1" smtClean="0"/>
              <a:t>Hadoop</a:t>
            </a:r>
            <a:r>
              <a:rPr lang="en-US" dirty="0" smtClean="0"/>
              <a:t> job spec into an equivalent </a:t>
            </a:r>
            <a:r>
              <a:rPr lang="en-US" dirty="0" err="1" smtClean="0"/>
              <a:t>Hyracks</a:t>
            </a:r>
            <a:r>
              <a:rPr lang="en-US" dirty="0" smtClean="0"/>
              <a:t> job spec</a:t>
            </a:r>
          </a:p>
          <a:p>
            <a:pPr lvl="1"/>
            <a:r>
              <a:rPr lang="en-US" dirty="0" err="1" smtClean="0"/>
              <a:t>Hyracks</a:t>
            </a:r>
            <a:r>
              <a:rPr lang="en-US" dirty="0" smtClean="0"/>
              <a:t> has operators to interact with HDFS</a:t>
            </a:r>
          </a:p>
          <a:p>
            <a:pPr lvl="1"/>
            <a:r>
              <a:rPr lang="en-US" dirty="0" err="1" smtClean="0"/>
              <a:t>Dcache</a:t>
            </a:r>
            <a:r>
              <a:rPr lang="en-US" dirty="0" smtClean="0"/>
              <a:t> provides distributed cache functionality</a:t>
            </a:r>
            <a:endParaRPr lang="en-US" dirty="0"/>
          </a:p>
        </p:txBody>
      </p:sp>
      <p:pic>
        <p:nvPicPr>
          <p:cNvPr id="11" name="Picture 10" descr="isg-800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48" y="5879926"/>
            <a:ext cx="869822" cy="91440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pch-sizeup.png"/>
          <p:cNvPicPr>
            <a:picLocks noChangeAspect="1"/>
          </p:cNvPicPr>
          <p:nvPr/>
        </p:nvPicPr>
        <p:blipFill>
          <a:blip r:embed="rId2" cstate="print"/>
          <a:srcRect l="9739" t="5556" r="45686" b="66666"/>
          <a:stretch>
            <a:fillRect/>
          </a:stretch>
        </p:blipFill>
        <p:spPr>
          <a:xfrm>
            <a:off x="4648939" y="3048000"/>
            <a:ext cx="4418861" cy="3094703"/>
          </a:xfrm>
          <a:prstGeom prst="rect">
            <a:avLst/>
          </a:prstGeom>
        </p:spPr>
      </p:pic>
      <p:pic>
        <p:nvPicPr>
          <p:cNvPr id="10" name="Picture 9" descr="KMeans.png"/>
          <p:cNvPicPr>
            <a:picLocks noChangeAspect="1"/>
          </p:cNvPicPr>
          <p:nvPr/>
        </p:nvPicPr>
        <p:blipFill>
          <a:blip r:embed="rId3" cstate="print"/>
          <a:srcRect l="9412" t="6364" r="42353" b="67273"/>
          <a:stretch>
            <a:fillRect/>
          </a:stretch>
        </p:blipFill>
        <p:spPr>
          <a:xfrm>
            <a:off x="76200" y="3338499"/>
            <a:ext cx="3575359" cy="2605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4F81BD"/>
                </a:solidFill>
              </a:rPr>
              <a:t>Hyracks</a:t>
            </a:r>
            <a:r>
              <a:rPr lang="en-US" dirty="0" smtClean="0">
                <a:solidFill>
                  <a:srgbClr val="4F81BD"/>
                </a:solidFill>
              </a:rPr>
              <a:t> Performance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556" dirty="0" smtClean="0"/>
              <a:t>(On a cluster with 40 cores &amp; 40 disks)</a:t>
            </a:r>
            <a:endParaRPr lang="en-US" sz="1556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424100"/>
            <a:ext cx="4038600" cy="99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K-means (on </a:t>
            </a:r>
            <a:r>
              <a:rPr lang="en-US" sz="2400" dirty="0" err="1" smtClean="0"/>
              <a:t>Hadoop</a:t>
            </a:r>
            <a:r>
              <a:rPr lang="en-US" sz="2400" dirty="0" smtClean="0"/>
              <a:t>  compatibility layer)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2424100"/>
            <a:ext cx="4038600" cy="106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DSS-style query execution (TPC-H-based example)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6200" y="228599"/>
            <a:ext cx="1153886" cy="1229139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3505200" y="3886200"/>
            <a:ext cx="1447800" cy="838200"/>
            <a:chOff x="3276600" y="2590800"/>
            <a:chExt cx="965940" cy="914400"/>
          </a:xfrm>
        </p:grpSpPr>
        <p:sp>
          <p:nvSpPr>
            <p:cNvPr id="18" name="Down Arrow 17"/>
            <p:cNvSpPr/>
            <p:nvPr/>
          </p:nvSpPr>
          <p:spPr>
            <a:xfrm>
              <a:off x="3276600" y="2590800"/>
              <a:ext cx="152400" cy="914400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49597" y="2806411"/>
              <a:ext cx="892943" cy="402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(</a:t>
              </a:r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</a:rPr>
                <a:t>Faster </a:t>
              </a:r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  <a:sym typeface="Wingdings"/>
                </a:rPr>
                <a:t></a:t>
              </a:r>
              <a:r>
                <a:rPr lang="en-US" dirty="0" smtClean="0">
                  <a:solidFill>
                    <a:srgbClr val="17375E"/>
                  </a:solidFill>
                </a:rPr>
                <a:t>)</a:t>
              </a:r>
              <a:endParaRPr lang="en-US" dirty="0">
                <a:solidFill>
                  <a:srgbClr val="17375E"/>
                </a:solidFill>
              </a:endParaRPr>
            </a:p>
          </p:txBody>
        </p:sp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4" name="Picture 13" descr="isg-800px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148" y="5879926"/>
            <a:ext cx="869822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6"/>
          <p:cNvSpPr>
            <a:spLocks noGrp="1"/>
          </p:cNvSpPr>
          <p:nvPr>
            <p:ph type="ctrTitle"/>
          </p:nvPr>
        </p:nvSpPr>
        <p:spPr>
          <a:xfrm>
            <a:off x="914400" y="1723031"/>
            <a:ext cx="7759700" cy="1172569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Machine Learning in ScalOps, </a:t>
            </a:r>
            <a:r>
              <a:rPr lang="en-US" dirty="0"/>
              <a:t>A higher order cloud computing language</a:t>
            </a:r>
            <a:endParaRPr lang="en-US" dirty="0" smtClean="0">
              <a:cs typeface="Arial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124200" y="1893078"/>
            <a:ext cx="5910308" cy="2492750"/>
          </a:xfrm>
        </p:spPr>
        <p:txBody>
          <a:bodyPr anchor="b"/>
          <a:lstStyle/>
          <a:p>
            <a:pPr algn="r"/>
            <a:r>
              <a:rPr lang="en-US" dirty="0"/>
              <a:t>Markus Weimer</a:t>
            </a:r>
          </a:p>
          <a:p>
            <a:pPr algn="r"/>
            <a:r>
              <a:rPr lang="en-US" dirty="0"/>
              <a:t>Tyson </a:t>
            </a:r>
            <a:r>
              <a:rPr lang="en-US" dirty="0" err="1"/>
              <a:t>Condie</a:t>
            </a:r>
            <a:endParaRPr lang="en-US" dirty="0"/>
          </a:p>
          <a:p>
            <a:pPr algn="r"/>
            <a:r>
              <a:rPr lang="en-US" dirty="0" err="1"/>
              <a:t>Raghu</a:t>
            </a:r>
            <a:r>
              <a:rPr lang="en-US" dirty="0"/>
              <a:t> </a:t>
            </a:r>
            <a:r>
              <a:rPr lang="en-US" dirty="0" err="1"/>
              <a:t>Ramakrishnan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49759"/>
            <a:ext cx="85942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4F81BD"/>
                </a:solidFill>
              </a:rPr>
              <a:t>ASTERIX Outside the UCI Ivory Tower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Applied large scale ML requires 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77838" y="1601788"/>
            <a:ext cx="7037387" cy="4951412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>
                <a:solidFill>
                  <a:schemeClr val="accent1"/>
                </a:solidFill>
              </a:rPr>
              <a:t>A Relational Algebra</a:t>
            </a:r>
          </a:p>
          <a:p>
            <a:pPr lvl="1"/>
            <a:r>
              <a:rPr lang="en-US" sz="2000" dirty="0"/>
              <a:t>Join, Filter,</a:t>
            </a:r>
            <a:r>
              <a:rPr lang="en-US" sz="2000" dirty="0" smtClean="0"/>
              <a:t> Group By, </a:t>
            </a:r>
            <a:r>
              <a:rPr lang="en-US" sz="2000" dirty="0"/>
              <a:t>…</a:t>
            </a:r>
          </a:p>
          <a:p>
            <a:pPr lvl="1"/>
            <a:r>
              <a:rPr lang="en-US" sz="2000" dirty="0"/>
              <a:t>For feature and label extraction</a:t>
            </a:r>
          </a:p>
          <a:p>
            <a:r>
              <a:rPr lang="en-US" sz="2400" b="1" dirty="0">
                <a:solidFill>
                  <a:srgbClr val="7B0099"/>
                </a:solidFill>
              </a:rPr>
              <a:t>Iterative computation</a:t>
            </a:r>
          </a:p>
          <a:p>
            <a:pPr lvl="1"/>
            <a:r>
              <a:rPr lang="en-US" sz="2000" dirty="0"/>
              <a:t>Loops over data</a:t>
            </a:r>
          </a:p>
          <a:p>
            <a:pPr lvl="1"/>
            <a:r>
              <a:rPr lang="en-US" sz="2000" dirty="0"/>
              <a:t>Incremental model updates</a:t>
            </a:r>
          </a:p>
          <a:p>
            <a:r>
              <a:rPr lang="en-US" sz="2400" b="1" dirty="0">
                <a:solidFill>
                  <a:srgbClr val="7B0099"/>
                </a:solidFill>
              </a:rPr>
              <a:t>Scalability / High Performance</a:t>
            </a:r>
            <a:endParaRPr lang="en-US" sz="2400" b="1" dirty="0" smtClean="0">
              <a:solidFill>
                <a:srgbClr val="7B0099"/>
              </a:solidFill>
            </a:endParaRPr>
          </a:p>
          <a:p>
            <a:pPr lvl="1"/>
            <a:r>
              <a:rPr lang="en-US" sz="2000" dirty="0" smtClean="0"/>
              <a:t>Client code most not be specific to the </a:t>
            </a:r>
            <a:r>
              <a:rPr lang="en-US" sz="2000" dirty="0"/>
              <a:t>data set size</a:t>
            </a:r>
            <a:r>
              <a:rPr lang="en-US" sz="2000" dirty="0" smtClean="0"/>
              <a:t> or cluster </a:t>
            </a:r>
            <a:r>
              <a:rPr lang="en-US" sz="2000" dirty="0"/>
              <a:t>configuration</a:t>
            </a:r>
            <a:endParaRPr lang="en-US" sz="2000" dirty="0" smtClean="0"/>
          </a:p>
          <a:p>
            <a:pPr lvl="1"/>
            <a:r>
              <a:rPr lang="en-US" sz="2000" dirty="0" smtClean="0"/>
              <a:t>Optimize for optimal performance on any hardware configuration (</a:t>
            </a:r>
            <a:r>
              <a:rPr lang="en-US" sz="2000" dirty="0"/>
              <a:t>e.g.</a:t>
            </a:r>
            <a:r>
              <a:rPr lang="en-US" sz="2000" dirty="0" smtClean="0"/>
              <a:t> multi-rack, multi-core, cached data)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572000" y="6356350"/>
            <a:ext cx="4953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4E2D60-92A3-4A40-8B71-0ED43EA98EF5}" type="slidenum">
              <a:rPr lang="en-US"/>
              <a:pPr>
                <a:defRPr/>
              </a:pPr>
              <a:t>22</a:t>
            </a:fld>
            <a:endParaRPr lang="en-US"/>
          </a:p>
        </p:txBody>
      </p:sp>
      <p:pic>
        <p:nvPicPr>
          <p:cNvPr id="8" name="Picture 7" descr="pig_ope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502277"/>
            <a:ext cx="2057400" cy="13716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772400" y="5029200"/>
            <a:ext cx="914400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5981700" y="3384968"/>
            <a:ext cx="2743200" cy="914400"/>
            <a:chOff x="5981700" y="2887579"/>
            <a:chExt cx="2743200" cy="914400"/>
          </a:xfrm>
        </p:grpSpPr>
        <p:sp>
          <p:nvSpPr>
            <p:cNvPr id="10" name="Rounded Rectangle 9"/>
            <p:cNvSpPr/>
            <p:nvPr/>
          </p:nvSpPr>
          <p:spPr>
            <a:xfrm>
              <a:off x="5981700" y="2887579"/>
              <a:ext cx="914400" cy="914400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Spark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896100" y="2887579"/>
              <a:ext cx="914400" cy="9144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Pregel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810500" y="2887579"/>
              <a:ext cx="914400" cy="914400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One-Offs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Decisions to be made 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4572000" y="6356350"/>
            <a:ext cx="4953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8645585-491E-4156-99B9-CCBD838A45F3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00" y="2136339"/>
            <a:ext cx="8229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Courier New"/>
                <a:ea typeface="Monaco"/>
                <a:cs typeface="Courier New"/>
              </a:rPr>
              <a:t>def </a:t>
            </a:r>
            <a:r>
              <a:rPr lang="en-US" sz="2000" dirty="0" err="1" smtClean="0">
                <a:solidFill>
                  <a:schemeClr val="bg1">
                    <a:lumMod val="75000"/>
                  </a:schemeClr>
                </a:solidFill>
                <a:latin typeface="Courier New"/>
                <a:ea typeface="Monaco"/>
                <a:cs typeface="Courier New"/>
              </a:rPr>
              <a:t>train(xy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Courier New"/>
                <a:ea typeface="Monaco"/>
                <a:cs typeface="Courier New"/>
              </a:rPr>
              <a:t>: </a:t>
            </a:r>
            <a:r>
              <a:rPr lang="en-US" sz="2000" dirty="0" err="1" smtClean="0">
                <a:solidFill>
                  <a:schemeClr val="bg1">
                    <a:lumMod val="75000"/>
                  </a:schemeClr>
                </a:solidFill>
                <a:latin typeface="Courier New"/>
                <a:ea typeface="Monaco"/>
                <a:cs typeface="Courier New"/>
              </a:rPr>
              <a:t>Queryable[Example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Courier New"/>
                <a:ea typeface="Monaco"/>
                <a:cs typeface="Courier New"/>
              </a:rPr>
              <a:t>],</a:t>
            </a:r>
          </a:p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Courier New"/>
                <a:ea typeface="Monaco"/>
                <a:cs typeface="Courier New"/>
              </a:rPr>
              <a:t>           </a:t>
            </a:r>
            <a:r>
              <a:rPr lang="en-US" sz="2000" dirty="0" err="1" smtClean="0">
                <a:solidFill>
                  <a:schemeClr val="bg1">
                    <a:lumMod val="75000"/>
                  </a:schemeClr>
                </a:solidFill>
                <a:latin typeface="Courier New"/>
                <a:ea typeface="Monaco"/>
                <a:cs typeface="Courier New"/>
              </a:rPr>
              <a:t>g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Courier New"/>
                <a:ea typeface="Monaco"/>
                <a:cs typeface="Courier New"/>
              </a:rPr>
              <a:t>: (Example, Vector) =&gt; Vector) = {</a:t>
            </a:r>
          </a:p>
          <a:p>
            <a:endParaRPr lang="en-US" sz="2000" dirty="0" smtClean="0">
              <a:solidFill>
                <a:schemeClr val="bg1">
                  <a:lumMod val="75000"/>
                </a:schemeClr>
              </a:solidFill>
              <a:latin typeface="Courier New"/>
              <a:ea typeface="Monaco"/>
              <a:cs typeface="Courier New"/>
            </a:endParaRPr>
          </a:p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Courier New"/>
                <a:ea typeface="Monaco"/>
                <a:cs typeface="Courier New"/>
              </a:rPr>
              <a:t>    loop(zeros(1000), 0 until 1000) {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ea typeface="Monaco"/>
                <a:cs typeface="Courier New"/>
              </a:rPr>
              <a:t>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ea typeface="Monaco"/>
                <a:cs typeface="Courier New"/>
              </a:rPr>
              <a:t>       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  <a:ea typeface="Monaco"/>
                <a:cs typeface="Courier New"/>
              </a:rPr>
              <a:t>w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ea typeface="Monaco"/>
                <a:cs typeface="Courier New"/>
              </a:rPr>
              <a:t> =&gt;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  <a:ea typeface="Monaco"/>
                <a:cs typeface="Courier New"/>
              </a:rPr>
              <a:t>w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ea typeface="Monaco"/>
                <a:cs typeface="Courier New"/>
              </a:rPr>
              <a:t> -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  <a:ea typeface="Monaco"/>
                <a:cs typeface="Courier New"/>
              </a:rPr>
              <a:t>xy.map(x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ea typeface="Monaco"/>
                <a:cs typeface="Courier New"/>
              </a:rPr>
              <a:t> =&gt;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  <a:ea typeface="Monaco"/>
                <a:cs typeface="Courier New"/>
              </a:rPr>
              <a:t>g(x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ea typeface="Monaco"/>
                <a:cs typeface="Courier New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  <a:ea typeface="Monaco"/>
                <a:cs typeface="Courier New"/>
              </a:rPr>
              <a:t>w))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  <a:ea typeface="Monaco"/>
                <a:cs typeface="Courier New"/>
              </a:rPr>
              <a:t>.reduce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ea typeface="Monaco"/>
                <a:cs typeface="Courier New"/>
              </a:rPr>
              <a:t>(_+_)</a:t>
            </a:r>
          </a:p>
          <a:p>
            <a:r>
              <a:rPr lang="en-US" sz="2000" dirty="0" smtClean="0">
                <a:solidFill>
                  <a:srgbClr val="BFBFBF"/>
                </a:solidFill>
                <a:latin typeface="Courier New"/>
                <a:ea typeface="Monaco"/>
                <a:cs typeface="Courier New"/>
              </a:rPr>
              <a:t>    </a:t>
            </a:r>
          </a:p>
          <a:p>
            <a:r>
              <a:rPr lang="en-US" sz="2000" dirty="0" smtClean="0">
                <a:solidFill>
                  <a:srgbClr val="BFBFBF"/>
                </a:solidFill>
                <a:latin typeface="Courier New"/>
                <a:ea typeface="Monaco"/>
                <a:cs typeface="Courier New"/>
              </a:rPr>
              <a:t>    }</a:t>
            </a:r>
          </a:p>
          <a:p>
            <a:endParaRPr lang="en-US" sz="2000" dirty="0" smtClean="0">
              <a:solidFill>
                <a:srgbClr val="BFBFBF"/>
              </a:solidFill>
              <a:latin typeface="Courier New"/>
              <a:ea typeface="Monaco"/>
              <a:cs typeface="Courier New"/>
            </a:endParaRPr>
          </a:p>
          <a:p>
            <a:r>
              <a:rPr lang="en-US" sz="2000" dirty="0" smtClean="0">
                <a:solidFill>
                  <a:srgbClr val="BFBFBF"/>
                </a:solidFill>
                <a:latin typeface="Courier New"/>
                <a:ea typeface="Monaco"/>
                <a:cs typeface="Courier New"/>
              </a:rPr>
              <a:t>}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801498" y="771525"/>
            <a:ext cx="4342501" cy="29716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29255" y="3429000"/>
            <a:ext cx="4342745" cy="2971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Decisions to be made II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4572000" y="6356350"/>
            <a:ext cx="4953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8645585-491E-4156-99B9-CCBD838A45F3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00" y="2136339"/>
            <a:ext cx="8229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schemeClr val="bg1">
                    <a:lumMod val="75000"/>
                  </a:schemeClr>
                </a:solidFill>
                <a:latin typeface="Courier New"/>
                <a:ea typeface="Monaco"/>
                <a:cs typeface="Courier New"/>
              </a:rPr>
              <a:t>def train(xy: Queryable[Example],</a:t>
            </a:r>
          </a:p>
          <a:p>
            <a:r>
              <a:rPr lang="en-US" sz="2000" smtClean="0">
                <a:solidFill>
                  <a:schemeClr val="bg1">
                    <a:lumMod val="75000"/>
                  </a:schemeClr>
                </a:solidFill>
                <a:latin typeface="Courier New"/>
                <a:ea typeface="Monaco"/>
                <a:cs typeface="Courier New"/>
              </a:rPr>
              <a:t>           g: (Example, Vector) =&gt; Vector) = {</a:t>
            </a:r>
          </a:p>
          <a:p>
            <a:endParaRPr lang="en-US" sz="2000" smtClean="0">
              <a:solidFill>
                <a:srgbClr val="000000"/>
              </a:solidFill>
              <a:latin typeface="Courier New"/>
              <a:ea typeface="Monaco"/>
              <a:cs typeface="Courier New"/>
            </a:endParaRPr>
          </a:p>
          <a:p>
            <a:r>
              <a:rPr lang="en-US" sz="2000" smtClean="0">
                <a:solidFill>
                  <a:srgbClr val="000000"/>
                </a:solidFill>
                <a:latin typeface="Courier New"/>
                <a:ea typeface="Monaco"/>
                <a:cs typeface="Courier New"/>
              </a:rPr>
              <a:t>    </a:t>
            </a:r>
            <a:r>
              <a:rPr lang="en-US" sz="2000" b="1" smtClean="0">
                <a:solidFill>
                  <a:srgbClr val="000000"/>
                </a:solidFill>
                <a:latin typeface="Courier New"/>
                <a:ea typeface="Monaco"/>
                <a:cs typeface="Courier New"/>
              </a:rPr>
              <a:t>loop(zeros(</a:t>
            </a:r>
            <a:r>
              <a:rPr lang="en-US" sz="2000" b="1" smtClean="0">
                <a:solidFill>
                  <a:srgbClr val="3B5BB5"/>
                </a:solidFill>
                <a:latin typeface="Courier New"/>
                <a:ea typeface="Monaco"/>
                <a:cs typeface="Courier New"/>
              </a:rPr>
              <a:t>1000</a:t>
            </a:r>
            <a:r>
              <a:rPr lang="en-US" sz="2000" b="1" smtClean="0">
                <a:solidFill>
                  <a:srgbClr val="000000"/>
                </a:solidFill>
                <a:latin typeface="Courier New"/>
                <a:ea typeface="Monaco"/>
                <a:cs typeface="Courier New"/>
              </a:rPr>
              <a:t>), </a:t>
            </a:r>
            <a:r>
              <a:rPr lang="en-US" sz="2000" b="1" smtClean="0">
                <a:solidFill>
                  <a:srgbClr val="3B5BB5"/>
                </a:solidFill>
                <a:latin typeface="Courier New"/>
                <a:ea typeface="Monaco"/>
                <a:cs typeface="Courier New"/>
              </a:rPr>
              <a:t>0</a:t>
            </a:r>
            <a:r>
              <a:rPr lang="en-US" sz="2000" b="1" smtClean="0">
                <a:solidFill>
                  <a:srgbClr val="000000"/>
                </a:solidFill>
                <a:latin typeface="Courier New"/>
                <a:ea typeface="Monaco"/>
                <a:cs typeface="Courier New"/>
              </a:rPr>
              <a:t> until </a:t>
            </a:r>
            <a:r>
              <a:rPr lang="en-US" sz="2000" b="1" smtClean="0">
                <a:solidFill>
                  <a:srgbClr val="3B5BB5"/>
                </a:solidFill>
                <a:latin typeface="Courier New"/>
                <a:ea typeface="Monaco"/>
                <a:cs typeface="Courier New"/>
              </a:rPr>
              <a:t>1000</a:t>
            </a:r>
            <a:r>
              <a:rPr lang="en-US" sz="2000" b="1" smtClean="0">
                <a:solidFill>
                  <a:srgbClr val="000000"/>
                </a:solidFill>
                <a:latin typeface="Courier New"/>
                <a:ea typeface="Monaco"/>
                <a:cs typeface="Courier New"/>
              </a:rPr>
              <a:t>) {</a:t>
            </a:r>
          </a:p>
          <a:p>
            <a:r>
              <a:rPr lang="en-US" sz="2000" smtClean="0">
                <a:solidFill>
                  <a:srgbClr val="000000"/>
                </a:solidFill>
                <a:latin typeface="Courier New"/>
                <a:ea typeface="Monaco"/>
                <a:cs typeface="Courier New"/>
              </a:rPr>
              <a:t> </a:t>
            </a:r>
          </a:p>
          <a:p>
            <a:r>
              <a:rPr lang="en-US" sz="2000" smtClean="0">
                <a:solidFill>
                  <a:srgbClr val="000000"/>
                </a:solidFill>
                <a:latin typeface="Courier New"/>
                <a:ea typeface="Monaco"/>
                <a:cs typeface="Courier New"/>
              </a:rPr>
              <a:t>        w =&gt; w - xy.map(x =&gt; g(x, w)).reduce(_+_)</a:t>
            </a:r>
          </a:p>
          <a:p>
            <a:r>
              <a:rPr lang="en-US" sz="2000" smtClean="0">
                <a:solidFill>
                  <a:srgbClr val="000000"/>
                </a:solidFill>
                <a:latin typeface="Courier New"/>
                <a:ea typeface="Monaco"/>
                <a:cs typeface="Courier New"/>
              </a:rPr>
              <a:t>    </a:t>
            </a:r>
          </a:p>
          <a:p>
            <a:r>
              <a:rPr lang="en-US" sz="2000" smtClean="0">
                <a:solidFill>
                  <a:srgbClr val="000000"/>
                </a:solidFill>
                <a:latin typeface="Courier New"/>
                <a:ea typeface="Monaco"/>
                <a:cs typeface="Courier New"/>
              </a:rPr>
              <a:t>    </a:t>
            </a:r>
            <a:r>
              <a:rPr lang="en-US" sz="2000" b="1" smtClean="0">
                <a:solidFill>
                  <a:srgbClr val="000000"/>
                </a:solidFill>
                <a:latin typeface="Courier New"/>
                <a:ea typeface="Monaco"/>
                <a:cs typeface="Courier New"/>
              </a:rPr>
              <a:t>}</a:t>
            </a:r>
          </a:p>
          <a:p>
            <a:endParaRPr lang="en-US" sz="2000" smtClean="0">
              <a:solidFill>
                <a:srgbClr val="BFBFBF"/>
              </a:solidFill>
              <a:latin typeface="Courier New"/>
              <a:ea typeface="Monaco"/>
              <a:cs typeface="Courier New"/>
            </a:endParaRPr>
          </a:p>
          <a:p>
            <a:r>
              <a:rPr lang="en-US" sz="2000" smtClean="0">
                <a:solidFill>
                  <a:srgbClr val="BFBFBF"/>
                </a:solidFill>
                <a:latin typeface="Courier New"/>
                <a:ea typeface="Monaco"/>
                <a:cs typeface="Courier New"/>
              </a:rPr>
              <a:t>}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38605" y="1749926"/>
            <a:ext cx="2655470" cy="107762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Scheduling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838825" y="1749926"/>
            <a:ext cx="2655470" cy="107762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Caching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38605" y="4767625"/>
            <a:ext cx="2655470" cy="107762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Prefetching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838825" y="4767625"/>
            <a:ext cx="2655470" cy="107762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Checkpoints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477838" y="1570784"/>
            <a:ext cx="2743200" cy="175699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normAutofit/>
          </a:bodyPr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Relational Algebra</a:t>
            </a: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Looping</a:t>
            </a: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Inline UDFs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ScalOps</a:t>
            </a:r>
            <a:r>
              <a:rPr lang="en-US" dirty="0" smtClean="0"/>
              <a:t> </a:t>
            </a:r>
            <a:r>
              <a:rPr lang="en-US" dirty="0"/>
              <a:t>prescription: Automation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3411B3-A632-480C-ABAE-F7073CFC5F25}" type="datetime1">
              <a:rPr lang="en-US"/>
              <a:pPr>
                <a:defRPr/>
              </a:pPr>
              <a:t>2/24/12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D60-92A3-4A40-8B71-0ED43EA98EF5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943600" y="1570783"/>
            <a:ext cx="2743200" cy="6858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Logical Query Plan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943600" y="3528592"/>
            <a:ext cx="2743200" cy="6858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Optimized</a:t>
            </a:r>
          </a:p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Logical Query Plan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77838" y="1570783"/>
            <a:ext cx="2743200" cy="6858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ScalOps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77838" y="3528592"/>
            <a:ext cx="2743200" cy="6858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Physical Plan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7838" y="5486400"/>
            <a:ext cx="2743200" cy="6858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Runtime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3746963" y="1570783"/>
            <a:ext cx="1641012" cy="685800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 algn="ctr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Left Arrow 18"/>
          <p:cNvSpPr/>
          <p:nvPr/>
        </p:nvSpPr>
        <p:spPr>
          <a:xfrm>
            <a:off x="3746963" y="3528592"/>
            <a:ext cx="1641012" cy="685800"/>
          </a:xfrm>
          <a:prstGeom prst="lef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 algn="ctr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Down Arrow 19"/>
          <p:cNvSpPr>
            <a:spLocks/>
          </p:cNvSpPr>
          <p:nvPr/>
        </p:nvSpPr>
        <p:spPr>
          <a:xfrm>
            <a:off x="6952833" y="2413383"/>
            <a:ext cx="685800" cy="914400"/>
          </a:xfrm>
          <a:prstGeom prst="down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 algn="ctr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Down Arrow 21"/>
          <p:cNvSpPr>
            <a:spLocks/>
          </p:cNvSpPr>
          <p:nvPr/>
        </p:nvSpPr>
        <p:spPr>
          <a:xfrm>
            <a:off x="1559568" y="4415200"/>
            <a:ext cx="685800" cy="914400"/>
          </a:xfrm>
          <a:prstGeom prst="down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 algn="ctr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4876800"/>
            <a:ext cx="426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(Currently using </a:t>
            </a:r>
            <a:r>
              <a:rPr lang="en-US" sz="2000" dirty="0" err="1" smtClean="0"/>
              <a:t>Hyracks</a:t>
            </a:r>
            <a:r>
              <a:rPr lang="en-US" sz="2000" dirty="0" smtClean="0"/>
              <a:t> for physical query plans and runtime, and looking to move to </a:t>
            </a:r>
            <a:r>
              <a:rPr lang="en-US" sz="2000" dirty="0" err="1" smtClean="0"/>
              <a:t>Algebricks</a:t>
            </a:r>
            <a:r>
              <a:rPr lang="en-US" sz="2000" dirty="0" smtClean="0"/>
              <a:t> with extensions to support </a:t>
            </a:r>
            <a:r>
              <a:rPr lang="en-US" sz="2000" dirty="0" err="1" smtClean="0"/>
              <a:t>Datalog</a:t>
            </a:r>
            <a:r>
              <a:rPr lang="en-US" sz="2000" dirty="0" smtClean="0"/>
              <a:t>-style recursion. Tested on ~1500 core clusters so far.)</a:t>
            </a:r>
            <a:endParaRPr lang="en-US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2" grpId="0" animBg="1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ASTERIX Summary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1"/>
            <a:ext cx="8458200" cy="2438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Our approach:  Ask not what cloud software can do for you,   but what you can do for cloud software…!</a:t>
            </a:r>
          </a:p>
          <a:p>
            <a:r>
              <a:rPr lang="en-US" sz="2400" dirty="0" smtClean="0"/>
              <a:t>We’re asking exactly that in our work at UCI:</a:t>
            </a:r>
          </a:p>
          <a:p>
            <a:pPr lvl="1"/>
            <a:r>
              <a:rPr lang="en-US" sz="2000" dirty="0" smtClean="0"/>
              <a:t>ASTERIX: Parallel semistructured data management platform</a:t>
            </a:r>
          </a:p>
          <a:p>
            <a:pPr lvl="1"/>
            <a:r>
              <a:rPr lang="en-US" sz="2000" dirty="0" err="1" smtClean="0"/>
              <a:t>Algebricks</a:t>
            </a:r>
            <a:r>
              <a:rPr lang="en-US" sz="2000" dirty="0" smtClean="0"/>
              <a:t>: Data-intensive computing algebra and optimizer</a:t>
            </a:r>
          </a:p>
          <a:p>
            <a:pPr lvl="1"/>
            <a:r>
              <a:rPr lang="en-US" sz="2000" dirty="0" err="1" smtClean="0"/>
              <a:t>Hyracks</a:t>
            </a:r>
            <a:r>
              <a:rPr lang="en-US" sz="2000" dirty="0" smtClean="0"/>
              <a:t>: Data-intensive computing runtime</a:t>
            </a:r>
          </a:p>
          <a:p>
            <a:pPr lvl="1"/>
            <a:endParaRPr lang="en-US" sz="20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4390" y="228600"/>
            <a:ext cx="904810" cy="1205660"/>
          </a:xfrm>
          <a:prstGeom prst="rect">
            <a:avLst/>
          </a:prstGeom>
          <a:ln w="31750">
            <a:noFill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3" name="Group 17"/>
          <p:cNvGrpSpPr/>
          <p:nvPr/>
        </p:nvGrpSpPr>
        <p:grpSpPr>
          <a:xfrm>
            <a:off x="0" y="76201"/>
            <a:ext cx="2438400" cy="1568352"/>
            <a:chOff x="5181600" y="1062413"/>
            <a:chExt cx="4191000" cy="348084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92335" y="1820576"/>
              <a:ext cx="3941379" cy="2286000"/>
            </a:xfrm>
            <a:prstGeom prst="rect">
              <a:avLst/>
            </a:prstGeom>
          </p:spPr>
        </p:pic>
        <p:sp>
          <p:nvSpPr>
            <p:cNvPr id="14" name="TextBox 4"/>
            <p:cNvSpPr txBox="1">
              <a:spLocks noChangeArrowheads="1"/>
            </p:cNvSpPr>
            <p:nvPr/>
          </p:nvSpPr>
          <p:spPr bwMode="auto">
            <a:xfrm>
              <a:off x="5799138" y="1062413"/>
              <a:ext cx="3040061" cy="922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i="1" dirty="0" err="1" smtClean="0">
                  <a:latin typeface="Corbel" pitchFamily="34" charset="0"/>
                </a:rPr>
                <a:t>Semistructured</a:t>
              </a:r>
              <a:endParaRPr lang="en-US" sz="1050" b="1" i="1" dirty="0" smtClean="0">
                <a:latin typeface="Corbel" pitchFamily="34" charset="0"/>
              </a:endParaRPr>
            </a:p>
            <a:p>
              <a:pPr algn="ctr"/>
              <a:r>
                <a:rPr lang="en-US" sz="1050" b="1" i="1" dirty="0">
                  <a:latin typeface="Corbel" pitchFamily="34" charset="0"/>
                </a:rPr>
                <a:t>Data Management</a:t>
              </a:r>
            </a:p>
          </p:txBody>
        </p:sp>
        <p:sp>
          <p:nvSpPr>
            <p:cNvPr id="15" name="TextBox 5"/>
            <p:cNvSpPr txBox="1">
              <a:spLocks noChangeArrowheads="1"/>
            </p:cNvSpPr>
            <p:nvPr/>
          </p:nvSpPr>
          <p:spPr bwMode="auto">
            <a:xfrm>
              <a:off x="5181600" y="3621088"/>
              <a:ext cx="2285999" cy="922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i="1" dirty="0" smtClean="0">
                  <a:latin typeface="Corbel" pitchFamily="34" charset="0"/>
                </a:rPr>
                <a:t>Parallel Database </a:t>
              </a:r>
              <a:r>
                <a:rPr lang="en-US" sz="1050" b="1" i="1" dirty="0">
                  <a:latin typeface="Corbel" pitchFamily="34" charset="0"/>
                </a:rPr>
                <a:t>Systems</a:t>
              </a:r>
              <a:endParaRPr lang="en-US" sz="1000" b="1" i="1" dirty="0">
                <a:latin typeface="Corbel" pitchFamily="34" charset="0"/>
              </a:endParaRPr>
            </a:p>
          </p:txBody>
        </p:sp>
        <p:sp>
          <p:nvSpPr>
            <p:cNvPr id="16" name="TextBox 6"/>
            <p:cNvSpPr txBox="1">
              <a:spLocks noChangeArrowheads="1"/>
            </p:cNvSpPr>
            <p:nvPr/>
          </p:nvSpPr>
          <p:spPr bwMode="auto">
            <a:xfrm>
              <a:off x="7362824" y="3621088"/>
              <a:ext cx="2009776" cy="922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i="1" dirty="0">
                  <a:latin typeface="Corbel" pitchFamily="34" charset="0"/>
                </a:rPr>
                <a:t>Data-Intensive</a:t>
              </a:r>
            </a:p>
            <a:p>
              <a:pPr algn="ctr"/>
              <a:r>
                <a:rPr lang="en-US" sz="1050" b="1" i="1" dirty="0">
                  <a:latin typeface="Corbel" pitchFamily="34" charset="0"/>
                </a:rPr>
                <a:t>Computing</a:t>
              </a:r>
              <a:endParaRPr lang="en-US" sz="900" b="1" i="1" dirty="0">
                <a:latin typeface="Corbel" pitchFamily="34" charset="0"/>
              </a:endParaRPr>
            </a:p>
          </p:txBody>
        </p:sp>
        <p:sp>
          <p:nvSpPr>
            <p:cNvPr id="17" name="Magnetic Disk 16"/>
            <p:cNvSpPr/>
            <p:nvPr/>
          </p:nvSpPr>
          <p:spPr>
            <a:xfrm flipH="1">
              <a:off x="6805628" y="2500439"/>
              <a:ext cx="762000" cy="612648"/>
            </a:xfrm>
            <a:prstGeom prst="flowChartMagneticDisk">
              <a:avLst/>
            </a:prstGeom>
            <a:solidFill>
              <a:schemeClr val="tx2">
                <a:lumMod val="60000"/>
                <a:lumOff val="40000"/>
              </a:schemeClr>
            </a:solidFill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" name="Picture 17" descr="asterixstack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598420" y="4191000"/>
            <a:ext cx="4107180" cy="2514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5550" y="3428212"/>
            <a:ext cx="1416050" cy="736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6200" y="4038600"/>
            <a:ext cx="1143000" cy="1143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1994" y="5867400"/>
            <a:ext cx="874834" cy="685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2456" y="523161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7"/>
          <p:cNvGrpSpPr/>
          <p:nvPr/>
        </p:nvGrpSpPr>
        <p:grpSpPr>
          <a:xfrm>
            <a:off x="0" y="76201"/>
            <a:ext cx="2438400" cy="1568352"/>
            <a:chOff x="5181600" y="1062413"/>
            <a:chExt cx="4191000" cy="348084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92335" y="1820576"/>
              <a:ext cx="3941379" cy="2286000"/>
            </a:xfrm>
            <a:prstGeom prst="rect">
              <a:avLst/>
            </a:prstGeom>
          </p:spPr>
        </p:pic>
        <p:sp>
          <p:nvSpPr>
            <p:cNvPr id="14" name="TextBox 4"/>
            <p:cNvSpPr txBox="1">
              <a:spLocks noChangeArrowheads="1"/>
            </p:cNvSpPr>
            <p:nvPr/>
          </p:nvSpPr>
          <p:spPr bwMode="auto">
            <a:xfrm>
              <a:off x="5799138" y="1062413"/>
              <a:ext cx="3040061" cy="922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i="1" dirty="0" err="1" smtClean="0">
                  <a:latin typeface="Corbel" pitchFamily="34" charset="0"/>
                </a:rPr>
                <a:t>Semistructured</a:t>
              </a:r>
              <a:endParaRPr lang="en-US" sz="1050" b="1" i="1" dirty="0" smtClean="0">
                <a:latin typeface="Corbel" pitchFamily="34" charset="0"/>
              </a:endParaRPr>
            </a:p>
            <a:p>
              <a:pPr algn="ctr"/>
              <a:r>
                <a:rPr lang="en-US" sz="1050" b="1" i="1" dirty="0">
                  <a:latin typeface="Corbel" pitchFamily="34" charset="0"/>
                </a:rPr>
                <a:t>Data Management</a:t>
              </a:r>
            </a:p>
          </p:txBody>
        </p:sp>
        <p:sp>
          <p:nvSpPr>
            <p:cNvPr id="15" name="TextBox 5"/>
            <p:cNvSpPr txBox="1">
              <a:spLocks noChangeArrowheads="1"/>
            </p:cNvSpPr>
            <p:nvPr/>
          </p:nvSpPr>
          <p:spPr bwMode="auto">
            <a:xfrm>
              <a:off x="5181600" y="3621088"/>
              <a:ext cx="2285999" cy="922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i="1" dirty="0" smtClean="0">
                  <a:latin typeface="Corbel" pitchFamily="34" charset="0"/>
                </a:rPr>
                <a:t>Parallel Database </a:t>
              </a:r>
              <a:r>
                <a:rPr lang="en-US" sz="1050" b="1" i="1" dirty="0">
                  <a:latin typeface="Corbel" pitchFamily="34" charset="0"/>
                </a:rPr>
                <a:t>Systems</a:t>
              </a:r>
              <a:endParaRPr lang="en-US" sz="1000" b="1" i="1" dirty="0">
                <a:latin typeface="Corbel" pitchFamily="34" charset="0"/>
              </a:endParaRPr>
            </a:p>
          </p:txBody>
        </p:sp>
        <p:sp>
          <p:nvSpPr>
            <p:cNvPr id="16" name="TextBox 6"/>
            <p:cNvSpPr txBox="1">
              <a:spLocks noChangeArrowheads="1"/>
            </p:cNvSpPr>
            <p:nvPr/>
          </p:nvSpPr>
          <p:spPr bwMode="auto">
            <a:xfrm>
              <a:off x="7362824" y="3621088"/>
              <a:ext cx="2009776" cy="922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i="1" dirty="0">
                  <a:latin typeface="Corbel" pitchFamily="34" charset="0"/>
                </a:rPr>
                <a:t>Data-Intensive</a:t>
              </a:r>
            </a:p>
            <a:p>
              <a:pPr algn="ctr"/>
              <a:r>
                <a:rPr lang="en-US" sz="1050" b="1" i="1" dirty="0">
                  <a:latin typeface="Corbel" pitchFamily="34" charset="0"/>
                </a:rPr>
                <a:t>Computing</a:t>
              </a:r>
              <a:endParaRPr lang="en-US" sz="900" b="1" i="1" dirty="0">
                <a:latin typeface="Corbel" pitchFamily="34" charset="0"/>
              </a:endParaRPr>
            </a:p>
          </p:txBody>
        </p:sp>
        <p:sp>
          <p:nvSpPr>
            <p:cNvPr id="17" name="Magnetic Disk 16"/>
            <p:cNvSpPr/>
            <p:nvPr/>
          </p:nvSpPr>
          <p:spPr>
            <a:xfrm flipH="1">
              <a:off x="6805628" y="2500439"/>
              <a:ext cx="762000" cy="612648"/>
            </a:xfrm>
            <a:prstGeom prst="flowChartMagneticDisk">
              <a:avLst/>
            </a:prstGeom>
            <a:solidFill>
              <a:schemeClr val="tx2">
                <a:lumMod val="60000"/>
                <a:lumOff val="40000"/>
              </a:schemeClr>
            </a:solidFill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Partial ASTERIX Cast List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98637"/>
            <a:ext cx="79248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Faculty and research scientists</a:t>
            </a:r>
          </a:p>
          <a:p>
            <a:pPr lvl="1"/>
            <a:r>
              <a:rPr lang="en-US" sz="1800" dirty="0" smtClean="0"/>
              <a:t>UCI:  Michael Carey, Chen Li; </a:t>
            </a:r>
            <a:r>
              <a:rPr lang="en-US" sz="1800" dirty="0" err="1" smtClean="0"/>
              <a:t>Vinayak</a:t>
            </a:r>
            <a:r>
              <a:rPr lang="en-US" sz="1800" dirty="0" smtClean="0"/>
              <a:t> </a:t>
            </a:r>
            <a:r>
              <a:rPr lang="en-US" sz="1800" dirty="0" err="1" smtClean="0"/>
              <a:t>Borkar</a:t>
            </a:r>
            <a:r>
              <a:rPr lang="en-US" sz="1800" dirty="0" smtClean="0"/>
              <a:t>, Nicola </a:t>
            </a:r>
            <a:r>
              <a:rPr lang="en-US" sz="1800" dirty="0" err="1" smtClean="0"/>
              <a:t>Onose</a:t>
            </a:r>
            <a:r>
              <a:rPr lang="en-US" sz="1800" dirty="0" smtClean="0"/>
              <a:t> </a:t>
            </a:r>
            <a:r>
              <a:rPr lang="en-US" sz="1200" dirty="0" smtClean="0"/>
              <a:t>(Google)</a:t>
            </a:r>
          </a:p>
          <a:p>
            <a:pPr lvl="1"/>
            <a:r>
              <a:rPr lang="en-US" sz="1800" dirty="0" smtClean="0"/>
              <a:t>UCSD/UCR:  </a:t>
            </a:r>
            <a:r>
              <a:rPr lang="en-US" sz="1800" dirty="0" err="1" smtClean="0"/>
              <a:t>Alin</a:t>
            </a:r>
            <a:r>
              <a:rPr lang="en-US" sz="1800" dirty="0" smtClean="0"/>
              <a:t> Deutsch, </a:t>
            </a:r>
            <a:r>
              <a:rPr lang="en-US" sz="1800" dirty="0" err="1" smtClean="0"/>
              <a:t>Yannis</a:t>
            </a:r>
            <a:r>
              <a:rPr lang="en-US" sz="1800" dirty="0" smtClean="0"/>
              <a:t> </a:t>
            </a:r>
            <a:r>
              <a:rPr lang="en-US" sz="1800" dirty="0" err="1" smtClean="0"/>
              <a:t>Papakonstantinou</a:t>
            </a:r>
            <a:r>
              <a:rPr lang="en-US" sz="1800" dirty="0" smtClean="0"/>
              <a:t>, </a:t>
            </a:r>
            <a:r>
              <a:rPr lang="en-US" sz="1800" dirty="0" err="1" smtClean="0"/>
              <a:t>Vassilis</a:t>
            </a:r>
            <a:r>
              <a:rPr lang="en-US" sz="1800" dirty="0" smtClean="0"/>
              <a:t> </a:t>
            </a:r>
            <a:r>
              <a:rPr lang="en-US" sz="1800" dirty="0" err="1" smtClean="0"/>
              <a:t>Tsotras</a:t>
            </a:r>
            <a:endParaRPr lang="en-US" sz="1800" dirty="0" smtClean="0"/>
          </a:p>
          <a:p>
            <a:r>
              <a:rPr lang="en-US" sz="2000" dirty="0" smtClean="0"/>
              <a:t>PhD students</a:t>
            </a:r>
          </a:p>
          <a:p>
            <a:pPr lvl="1"/>
            <a:r>
              <a:rPr lang="en-US" sz="1800" dirty="0" smtClean="0"/>
              <a:t>UCI:  </a:t>
            </a:r>
            <a:r>
              <a:rPr lang="en-US" sz="1800" dirty="0" err="1" smtClean="0"/>
              <a:t>Rares</a:t>
            </a:r>
            <a:r>
              <a:rPr lang="en-US" sz="1800" dirty="0" smtClean="0"/>
              <a:t> </a:t>
            </a:r>
            <a:r>
              <a:rPr lang="en-US" sz="1800" dirty="0" err="1" smtClean="0"/>
              <a:t>Vernica</a:t>
            </a:r>
            <a:r>
              <a:rPr lang="en-US" sz="1800" dirty="0" smtClean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prstClr val="black"/>
                </a:solidFill>
              </a:rPr>
              <a:t>(HP Labs)</a:t>
            </a:r>
            <a:r>
              <a:rPr lang="en-US" sz="1800" dirty="0" smtClean="0"/>
              <a:t>, Alex </a:t>
            </a:r>
            <a:r>
              <a:rPr lang="en-US" sz="1800" dirty="0" err="1" smtClean="0"/>
              <a:t>Behm</a:t>
            </a:r>
            <a:r>
              <a:rPr lang="en-US" sz="1800" dirty="0" smtClean="0"/>
              <a:t>, Raman Grover, </a:t>
            </a:r>
            <a:r>
              <a:rPr lang="en-US" sz="1800" dirty="0" err="1" smtClean="0"/>
              <a:t>Yingyi</a:t>
            </a:r>
            <a:r>
              <a:rPr lang="en-US" sz="1800" dirty="0" smtClean="0"/>
              <a:t> Bu,           </a:t>
            </a:r>
            <a:r>
              <a:rPr lang="en-US" sz="1800" dirty="0" err="1" smtClean="0"/>
              <a:t>Yassar</a:t>
            </a:r>
            <a:r>
              <a:rPr lang="en-US" sz="1800" dirty="0" smtClean="0"/>
              <a:t> </a:t>
            </a:r>
            <a:r>
              <a:rPr lang="en-US" sz="1800" dirty="0" err="1" smtClean="0"/>
              <a:t>Altowim</a:t>
            </a:r>
            <a:r>
              <a:rPr lang="en-US" sz="1800" dirty="0" smtClean="0"/>
              <a:t>, </a:t>
            </a:r>
            <a:r>
              <a:rPr lang="en-US" sz="1800" dirty="0" err="1" smtClean="0"/>
              <a:t>Hotham</a:t>
            </a:r>
            <a:r>
              <a:rPr lang="en-US" sz="1800" dirty="0" smtClean="0"/>
              <a:t> </a:t>
            </a:r>
            <a:r>
              <a:rPr lang="en-US" sz="1800" dirty="0" err="1" smtClean="0"/>
              <a:t>Altwaijry</a:t>
            </a:r>
            <a:r>
              <a:rPr lang="en-US" sz="1800" dirty="0" smtClean="0"/>
              <a:t>, </a:t>
            </a:r>
            <a:r>
              <a:rPr lang="en-US" sz="1800" dirty="0" err="1" smtClean="0"/>
              <a:t>Sattam</a:t>
            </a:r>
            <a:r>
              <a:rPr lang="en-US" sz="1800" dirty="0" smtClean="0"/>
              <a:t> </a:t>
            </a:r>
            <a:r>
              <a:rPr lang="en-US" sz="1800" dirty="0" err="1" smtClean="0"/>
              <a:t>Alsubaiee</a:t>
            </a:r>
            <a:r>
              <a:rPr lang="en-US" sz="1800" dirty="0" smtClean="0"/>
              <a:t>, </a:t>
            </a:r>
            <a:r>
              <a:rPr lang="en-US" sz="1800" dirty="0" err="1" smtClean="0"/>
              <a:t>Pouria</a:t>
            </a:r>
            <a:r>
              <a:rPr lang="en-US" sz="1800" dirty="0" smtClean="0"/>
              <a:t> </a:t>
            </a:r>
            <a:r>
              <a:rPr lang="en-US" sz="1800" dirty="0" err="1" smtClean="0"/>
              <a:t>Pirzadeh</a:t>
            </a:r>
            <a:r>
              <a:rPr lang="en-US" sz="1800" dirty="0" smtClean="0"/>
              <a:t>, Zachary </a:t>
            </a:r>
            <a:r>
              <a:rPr lang="en-US" sz="1800" dirty="0" err="1" smtClean="0"/>
              <a:t>Heilbron</a:t>
            </a:r>
            <a:r>
              <a:rPr lang="en-US" sz="1800" dirty="0" smtClean="0"/>
              <a:t>, Young-</a:t>
            </a:r>
            <a:r>
              <a:rPr lang="en-US" sz="1800" dirty="0" err="1" smtClean="0"/>
              <a:t>Seok</a:t>
            </a:r>
            <a:r>
              <a:rPr lang="en-US" sz="1800" dirty="0" smtClean="0"/>
              <a:t> Kim</a:t>
            </a:r>
          </a:p>
          <a:p>
            <a:pPr lvl="1"/>
            <a:r>
              <a:rPr lang="en-US" sz="1800" dirty="0" smtClean="0"/>
              <a:t>UCSD/UCR:  Nathan Bales, </a:t>
            </a:r>
            <a:r>
              <a:rPr lang="en-US" sz="1800" dirty="0" err="1" smtClean="0"/>
              <a:t>Jarod</a:t>
            </a:r>
            <a:r>
              <a:rPr lang="en-US" sz="1800" dirty="0" smtClean="0"/>
              <a:t> </a:t>
            </a:r>
            <a:r>
              <a:rPr lang="en-US" sz="1800" dirty="0" err="1" smtClean="0"/>
              <a:t>Wen</a:t>
            </a:r>
            <a:endParaRPr lang="en-US" sz="1800" dirty="0" smtClean="0"/>
          </a:p>
          <a:p>
            <a:r>
              <a:rPr lang="en-US" sz="2000" dirty="0" smtClean="0"/>
              <a:t>MS students</a:t>
            </a:r>
          </a:p>
          <a:p>
            <a:pPr lvl="1"/>
            <a:r>
              <a:rPr lang="en-US" sz="1800" dirty="0" smtClean="0"/>
              <a:t>UCI:  </a:t>
            </a:r>
            <a:r>
              <a:rPr lang="en-US" sz="1800" dirty="0" err="1" smtClean="0"/>
              <a:t>Guangqiang</a:t>
            </a:r>
            <a:r>
              <a:rPr lang="en-US" sz="1800" dirty="0" smtClean="0"/>
              <a:t> Li, </a:t>
            </a:r>
            <a:r>
              <a:rPr lang="en-US" sz="1800" dirty="0" err="1" smtClean="0"/>
              <a:t>Vandana</a:t>
            </a:r>
            <a:r>
              <a:rPr lang="en-US" sz="1800" dirty="0" smtClean="0"/>
              <a:t> </a:t>
            </a:r>
            <a:r>
              <a:rPr lang="en-US" sz="1800" dirty="0" err="1" smtClean="0"/>
              <a:t>Ayyalasomayajula</a:t>
            </a:r>
            <a:r>
              <a:rPr lang="en-US" sz="1800" dirty="0" smtClean="0"/>
              <a:t>, </a:t>
            </a:r>
            <a:r>
              <a:rPr lang="en-US" sz="1800" dirty="0" err="1" smtClean="0"/>
              <a:t>Siripen</a:t>
            </a:r>
            <a:r>
              <a:rPr lang="en-US" sz="1800" dirty="0" smtClean="0"/>
              <a:t> </a:t>
            </a:r>
            <a:r>
              <a:rPr lang="en-US" sz="1800" dirty="0" err="1" smtClean="0"/>
              <a:t>Pongpaichet</a:t>
            </a:r>
            <a:r>
              <a:rPr lang="en-US" sz="1800" dirty="0" smtClean="0"/>
              <a:t>, </a:t>
            </a:r>
            <a:r>
              <a:rPr lang="en-US" sz="1800" dirty="0" err="1" smtClean="0"/>
              <a:t>Ching</a:t>
            </a:r>
            <a:r>
              <a:rPr lang="en-US" sz="1800" dirty="0" smtClean="0"/>
              <a:t>-Wei Huang, Manish </a:t>
            </a:r>
            <a:r>
              <a:rPr lang="en-US" sz="1800" dirty="0" err="1" smtClean="0"/>
              <a:t>Honnatti</a:t>
            </a:r>
            <a:r>
              <a:rPr lang="en-US" sz="1800" dirty="0" smtClean="0"/>
              <a:t>, Deepak </a:t>
            </a:r>
            <a:r>
              <a:rPr lang="en-US" sz="1800" dirty="0" err="1" smtClean="0"/>
              <a:t>Agrawal</a:t>
            </a:r>
            <a:endParaRPr lang="en-US" sz="1800" dirty="0" smtClean="0"/>
          </a:p>
          <a:p>
            <a:r>
              <a:rPr lang="en-US" sz="2000" dirty="0" smtClean="0"/>
              <a:t>BS students</a:t>
            </a:r>
          </a:p>
          <a:p>
            <a:pPr lvl="1"/>
            <a:r>
              <a:rPr lang="en-US" sz="1800" dirty="0" smtClean="0"/>
              <a:t>UCI:  Roman </a:t>
            </a:r>
            <a:r>
              <a:rPr lang="en-US" sz="1800" dirty="0" err="1" smtClean="0"/>
              <a:t>Vorobyov</a:t>
            </a:r>
            <a:r>
              <a:rPr lang="en-US" sz="1800" dirty="0" smtClean="0"/>
              <a:t>, Dustin </a:t>
            </a:r>
            <a:r>
              <a:rPr lang="en-US" sz="1800" dirty="0" err="1" smtClean="0"/>
              <a:t>Lakin</a:t>
            </a:r>
            <a:endParaRPr lang="en-US" sz="18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34390" y="228600"/>
            <a:ext cx="904810" cy="1205660"/>
          </a:xfrm>
          <a:prstGeom prst="rect">
            <a:avLst/>
          </a:prstGeom>
          <a:ln w="31750">
            <a:noFill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7"/>
          <p:cNvGrpSpPr/>
          <p:nvPr/>
        </p:nvGrpSpPr>
        <p:grpSpPr>
          <a:xfrm>
            <a:off x="0" y="76201"/>
            <a:ext cx="2438400" cy="1568352"/>
            <a:chOff x="5181600" y="1062413"/>
            <a:chExt cx="4191000" cy="348084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92335" y="1820576"/>
              <a:ext cx="3941379" cy="2286000"/>
            </a:xfrm>
            <a:prstGeom prst="rect">
              <a:avLst/>
            </a:prstGeom>
          </p:spPr>
        </p:pic>
        <p:sp>
          <p:nvSpPr>
            <p:cNvPr id="14" name="TextBox 4"/>
            <p:cNvSpPr txBox="1">
              <a:spLocks noChangeArrowheads="1"/>
            </p:cNvSpPr>
            <p:nvPr/>
          </p:nvSpPr>
          <p:spPr bwMode="auto">
            <a:xfrm>
              <a:off x="5799138" y="1062413"/>
              <a:ext cx="3040061" cy="922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i="1" dirty="0" err="1" smtClean="0">
                  <a:latin typeface="Corbel" pitchFamily="34" charset="0"/>
                </a:rPr>
                <a:t>Semistructured</a:t>
              </a:r>
              <a:endParaRPr lang="en-US" sz="1050" b="1" i="1" dirty="0" smtClean="0">
                <a:latin typeface="Corbel" pitchFamily="34" charset="0"/>
              </a:endParaRPr>
            </a:p>
            <a:p>
              <a:pPr algn="ctr"/>
              <a:r>
                <a:rPr lang="en-US" sz="1050" b="1" i="1" dirty="0">
                  <a:latin typeface="Corbel" pitchFamily="34" charset="0"/>
                </a:rPr>
                <a:t>Data Management</a:t>
              </a:r>
            </a:p>
          </p:txBody>
        </p:sp>
        <p:sp>
          <p:nvSpPr>
            <p:cNvPr id="15" name="TextBox 5"/>
            <p:cNvSpPr txBox="1">
              <a:spLocks noChangeArrowheads="1"/>
            </p:cNvSpPr>
            <p:nvPr/>
          </p:nvSpPr>
          <p:spPr bwMode="auto">
            <a:xfrm>
              <a:off x="5181600" y="3621088"/>
              <a:ext cx="2285999" cy="922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i="1" dirty="0" smtClean="0">
                  <a:latin typeface="Corbel" pitchFamily="34" charset="0"/>
                </a:rPr>
                <a:t>Parallel Database </a:t>
              </a:r>
              <a:r>
                <a:rPr lang="en-US" sz="1050" b="1" i="1" dirty="0">
                  <a:latin typeface="Corbel" pitchFamily="34" charset="0"/>
                </a:rPr>
                <a:t>Systems</a:t>
              </a:r>
              <a:endParaRPr lang="en-US" sz="1000" b="1" i="1" dirty="0">
                <a:latin typeface="Corbel" pitchFamily="34" charset="0"/>
              </a:endParaRPr>
            </a:p>
          </p:txBody>
        </p:sp>
        <p:sp>
          <p:nvSpPr>
            <p:cNvPr id="16" name="TextBox 6"/>
            <p:cNvSpPr txBox="1">
              <a:spLocks noChangeArrowheads="1"/>
            </p:cNvSpPr>
            <p:nvPr/>
          </p:nvSpPr>
          <p:spPr bwMode="auto">
            <a:xfrm>
              <a:off x="7362824" y="3621088"/>
              <a:ext cx="2009776" cy="922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i="1" dirty="0">
                  <a:latin typeface="Corbel" pitchFamily="34" charset="0"/>
                </a:rPr>
                <a:t>Data-Intensive</a:t>
              </a:r>
            </a:p>
            <a:p>
              <a:pPr algn="ctr"/>
              <a:r>
                <a:rPr lang="en-US" sz="1050" b="1" i="1" dirty="0">
                  <a:latin typeface="Corbel" pitchFamily="34" charset="0"/>
                </a:rPr>
                <a:t>Computing</a:t>
              </a:r>
              <a:endParaRPr lang="en-US" sz="900" b="1" i="1" dirty="0">
                <a:latin typeface="Corbel" pitchFamily="34" charset="0"/>
              </a:endParaRPr>
            </a:p>
          </p:txBody>
        </p:sp>
        <p:sp>
          <p:nvSpPr>
            <p:cNvPr id="17" name="Magnetic Disk 16"/>
            <p:cNvSpPr/>
            <p:nvPr/>
          </p:nvSpPr>
          <p:spPr>
            <a:xfrm flipH="1">
              <a:off x="6805628" y="2500439"/>
              <a:ext cx="762000" cy="612648"/>
            </a:xfrm>
            <a:prstGeom prst="flowChartMagneticDisk">
              <a:avLst/>
            </a:prstGeom>
            <a:solidFill>
              <a:schemeClr val="tx2">
                <a:lumMod val="60000"/>
                <a:lumOff val="40000"/>
              </a:schemeClr>
            </a:solidFill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1143000"/>
          </a:xfrm>
        </p:spPr>
        <p:txBody>
          <a:bodyPr/>
          <a:lstStyle/>
          <a:p>
            <a:r>
              <a:rPr lang="en-US" dirty="0" smtClean="0"/>
              <a:t>For </a:t>
            </a:r>
            <a:r>
              <a:rPr lang="en-US" dirty="0" smtClean="0">
                <a:solidFill>
                  <a:srgbClr val="4F81BD"/>
                </a:solidFill>
              </a:rPr>
              <a:t>More ASTERIX Info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752600"/>
            <a:ext cx="8305800" cy="4953000"/>
          </a:xfrm>
        </p:spPr>
        <p:txBody>
          <a:bodyPr>
            <a:noAutofit/>
          </a:bodyPr>
          <a:lstStyle/>
          <a:p>
            <a:r>
              <a:rPr lang="en-US" dirty="0" smtClean="0"/>
              <a:t>ASTERIX:</a:t>
            </a:r>
          </a:p>
          <a:p>
            <a:pPr lvl="1"/>
            <a:r>
              <a:rPr lang="en-US" dirty="0" smtClean="0">
                <a:hlinkClick r:id="rId3"/>
              </a:rPr>
              <a:t>http://asterix.ics.uci.edu</a:t>
            </a:r>
            <a:endParaRPr lang="en-US" dirty="0" smtClean="0"/>
          </a:p>
          <a:p>
            <a:r>
              <a:rPr lang="en-US" dirty="0" err="1" smtClean="0"/>
              <a:t>Hyracks</a:t>
            </a:r>
            <a:r>
              <a:rPr lang="en-US" dirty="0" smtClean="0"/>
              <a:t> (early open source version):</a:t>
            </a:r>
          </a:p>
          <a:p>
            <a:pPr lvl="1"/>
            <a:r>
              <a:rPr lang="en-US" dirty="0" smtClean="0">
                <a:hlinkClick r:id="rId4"/>
              </a:rPr>
              <a:t>http://code.google.com/p/hyracks</a:t>
            </a:r>
            <a:endParaRPr lang="en-US" dirty="0" smtClean="0"/>
          </a:p>
          <a:p>
            <a:r>
              <a:rPr lang="en-US" dirty="0" err="1" smtClean="0"/>
              <a:t>Algebricks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Coming soon to a cluster near you (</a:t>
            </a:r>
            <a:r>
              <a:rPr lang="en-US" dirty="0" err="1" smtClean="0">
                <a:solidFill>
                  <a:srgbClr val="963BAB"/>
                </a:solidFill>
                <a:sym typeface="Wingdings"/>
              </a:rPr>
              <a:t></a:t>
            </a:r>
            <a:r>
              <a:rPr lang="en-US" dirty="0" smtClean="0">
                <a:sym typeface="Wingdings"/>
              </a:rPr>
              <a:t>)</a:t>
            </a:r>
          </a:p>
          <a:p>
            <a:r>
              <a:rPr lang="en-US" dirty="0" smtClean="0">
                <a:sym typeface="Wingdings"/>
              </a:rPr>
              <a:t>And please:</a:t>
            </a:r>
          </a:p>
          <a:p>
            <a:pPr lvl="1"/>
            <a:r>
              <a:rPr lang="en-US" i="1" dirty="0" smtClean="0">
                <a:sym typeface="Wingdings"/>
              </a:rPr>
              <a:t>Contact us if you think you might want to try out any/all of our layers in an “alpha” or “beta” trial!</a:t>
            </a:r>
            <a:endParaRPr lang="en-US" i="1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34390" y="228600"/>
            <a:ext cx="904810" cy="1205660"/>
          </a:xfrm>
          <a:prstGeom prst="rect">
            <a:avLst/>
          </a:prstGeom>
          <a:ln w="31750">
            <a:noFill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Here’s the Plan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Oro-</a:t>
            </a:r>
            <a:r>
              <a:rPr lang="en-US" sz="2800" i="1" dirty="0" smtClean="0"/>
              <a:t>what</a:t>
            </a:r>
            <a:r>
              <a:rPr lang="en-US" sz="2800" dirty="0" smtClean="0"/>
              <a:t>-</a:t>
            </a:r>
            <a:r>
              <a:rPr lang="en-US" sz="2800" dirty="0" err="1" smtClean="0"/>
              <a:t>ic</a:t>
            </a:r>
            <a:r>
              <a:rPr lang="en-US" sz="2800" dirty="0" smtClean="0"/>
              <a:t>…</a:t>
            </a:r>
            <a:r>
              <a:rPr lang="en-US" sz="2800" i="1" dirty="0" smtClean="0"/>
              <a:t>???</a:t>
            </a:r>
          </a:p>
          <a:p>
            <a:pPr lvl="1"/>
            <a:r>
              <a:rPr lang="en-US" sz="2400" dirty="0" smtClean="0"/>
              <a:t>Shaping the Cloud (for social meets mobile)</a:t>
            </a:r>
          </a:p>
          <a:p>
            <a:pPr lvl="1"/>
            <a:r>
              <a:rPr lang="en-US" sz="2400" dirty="0" smtClean="0"/>
              <a:t>Some statistics and Workshop Day 1 reflections</a:t>
            </a:r>
          </a:p>
          <a:p>
            <a:pPr lvl="1"/>
            <a:r>
              <a:rPr lang="en-US" sz="2400" dirty="0" smtClean="0"/>
              <a:t>State of the “Cloud” infrastructure landscape today</a:t>
            </a:r>
          </a:p>
          <a:p>
            <a:r>
              <a:rPr lang="en-US" sz="2800" dirty="0" smtClean="0"/>
              <a:t>A shameless plug for UCI research</a:t>
            </a:r>
          </a:p>
          <a:p>
            <a:pPr lvl="1"/>
            <a:r>
              <a:rPr lang="en-US" sz="2400" dirty="0" smtClean="0"/>
              <a:t>Quick overview of the ASTERIX project</a:t>
            </a:r>
          </a:p>
          <a:p>
            <a:pPr lvl="1"/>
            <a:r>
              <a:rPr lang="en-US" sz="2400" dirty="0" smtClean="0"/>
              <a:t>Yahoo! tries teaching an old dog to speak </a:t>
            </a:r>
            <a:r>
              <a:rPr lang="en-US" sz="2400" dirty="0" err="1" smtClean="0"/>
              <a:t>Datalog</a:t>
            </a:r>
            <a:endParaRPr lang="en-US" sz="2400" dirty="0" smtClean="0"/>
          </a:p>
          <a:p>
            <a:pPr lvl="1"/>
            <a:r>
              <a:rPr lang="en-US" sz="2400" dirty="0" smtClean="0"/>
              <a:t>Meanwhile, elsewhere at UCI, in Social Sciences…</a:t>
            </a:r>
          </a:p>
          <a:p>
            <a:r>
              <a:rPr lang="en-US" sz="2800" dirty="0" smtClean="0"/>
              <a:t>Opportunities and possible recommendations</a:t>
            </a:r>
          </a:p>
          <a:p>
            <a:pPr lvl="1"/>
            <a:r>
              <a:rPr lang="en-US" sz="2400" dirty="0" smtClean="0"/>
              <a:t>What should we recommend to NSF?</a:t>
            </a:r>
          </a:p>
          <a:p>
            <a:pPr lvl="1"/>
            <a:r>
              <a:rPr lang="en-US" sz="2400" dirty="0" smtClean="0"/>
              <a:t>How might we better leverage one another?</a:t>
            </a:r>
          </a:p>
          <a:p>
            <a:pPr lvl="1"/>
            <a:endParaRPr lang="en-US" dirty="0" smtClean="0"/>
          </a:p>
          <a:p>
            <a:pPr lvl="1"/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ASTERIX Status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981200"/>
            <a:ext cx="8458200" cy="4572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Current status (early 2012):</a:t>
            </a:r>
          </a:p>
          <a:p>
            <a:pPr lvl="1"/>
            <a:r>
              <a:rPr lang="en-US" sz="2000" dirty="0" smtClean="0"/>
              <a:t>Lessons from a fuzzy join case study   (Student </a:t>
            </a:r>
            <a:r>
              <a:rPr lang="en-US" sz="2000" dirty="0" err="1" smtClean="0"/>
              <a:t>Rares</a:t>
            </a:r>
            <a:r>
              <a:rPr lang="en-US" sz="2000" dirty="0" smtClean="0"/>
              <a:t> V. scarred for life)</a:t>
            </a:r>
          </a:p>
          <a:p>
            <a:pPr lvl="1"/>
            <a:r>
              <a:rPr lang="en-US" sz="2000" dirty="0" err="1" smtClean="0"/>
              <a:t>Hyracks</a:t>
            </a:r>
            <a:r>
              <a:rPr lang="en-US" sz="2000" dirty="0" smtClean="0"/>
              <a:t> 0.1.8 was “released”                (In open source, at Google Code)</a:t>
            </a:r>
          </a:p>
          <a:p>
            <a:pPr lvl="1"/>
            <a:r>
              <a:rPr lang="en-US" sz="2000" dirty="0" smtClean="0"/>
              <a:t>AQL is up and running – </a:t>
            </a:r>
            <a:r>
              <a:rPr lang="en-US" sz="2000" i="1" dirty="0" smtClean="0"/>
              <a:t>in parallel      </a:t>
            </a:r>
            <a:r>
              <a:rPr lang="en-US" sz="2000" dirty="0" smtClean="0"/>
              <a:t>(Both DDL</a:t>
            </a:r>
            <a:r>
              <a:rPr lang="en-US" sz="1600" dirty="0" smtClean="0"/>
              <a:t> </a:t>
            </a:r>
            <a:r>
              <a:rPr lang="en-US" sz="2000" dirty="0" smtClean="0"/>
              <a:t>and DML)</a:t>
            </a:r>
          </a:p>
          <a:p>
            <a:pPr lvl="1"/>
            <a:r>
              <a:rPr lang="en-US" sz="2000" dirty="0" smtClean="0"/>
              <a:t>Also implemented </a:t>
            </a:r>
            <a:r>
              <a:rPr lang="en-US" sz="2000" dirty="0" err="1" smtClean="0"/>
              <a:t>Hivesterix</a:t>
            </a:r>
            <a:r>
              <a:rPr lang="en-US" sz="2000" dirty="0" smtClean="0"/>
              <a:t>        </a:t>
            </a:r>
            <a:r>
              <a:rPr lang="en-US" sz="1100" dirty="0" smtClean="0"/>
              <a:t> </a:t>
            </a:r>
            <a:r>
              <a:rPr lang="en-US" sz="2000" dirty="0" smtClean="0"/>
              <a:t>        (Model-neutral QP: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Algebricks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Storage work underway (LSM)              (ADM, B+ trees, R-trees, text, …)</a:t>
            </a:r>
          </a:p>
          <a:p>
            <a:pPr lvl="1"/>
            <a:r>
              <a:rPr lang="en-US" sz="2000" dirty="0" smtClean="0"/>
              <a:t>Fuzzy joins and spatial support             (Data types; indexing underway)</a:t>
            </a:r>
          </a:p>
          <a:p>
            <a:pPr lvl="1"/>
            <a:r>
              <a:rPr lang="en-US" sz="2000" dirty="0" err="1" smtClean="0"/>
              <a:t>HyracksRQ</a:t>
            </a:r>
            <a:r>
              <a:rPr lang="en-US" sz="2000" dirty="0" smtClean="0"/>
              <a:t> and </a:t>
            </a:r>
            <a:r>
              <a:rPr lang="en-US" sz="2000" dirty="0" err="1" smtClean="0"/>
              <a:t>ScalOps</a:t>
            </a:r>
            <a:r>
              <a:rPr lang="en-US" sz="2000" dirty="0" smtClean="0"/>
              <a:t>	 	 (</a:t>
            </a:r>
            <a:r>
              <a:rPr lang="en-US" sz="2000" dirty="0" err="1" smtClean="0"/>
              <a:t>Pregel</a:t>
            </a:r>
            <a:r>
              <a:rPr lang="en-US" sz="2000" dirty="0" smtClean="0"/>
              <a:t>-like layer for </a:t>
            </a:r>
            <a:r>
              <a:rPr lang="en-US" sz="2000" dirty="0" err="1" smtClean="0"/>
              <a:t>Hyracks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Aiming for an open source release of some sort at the end of the initial 3-year funding period (Fall 2012)</a:t>
            </a:r>
          </a:p>
          <a:p>
            <a:pPr lvl="1"/>
            <a:endParaRPr lang="en-US" sz="20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4390" y="228600"/>
            <a:ext cx="904810" cy="1205660"/>
          </a:xfrm>
          <a:prstGeom prst="rect">
            <a:avLst/>
          </a:prstGeom>
          <a:ln w="31750">
            <a:noFill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0" y="76201"/>
            <a:ext cx="2438400" cy="1568352"/>
            <a:chOff x="5181600" y="1062413"/>
            <a:chExt cx="4191000" cy="348084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92335" y="1820576"/>
              <a:ext cx="3941379" cy="2286000"/>
            </a:xfrm>
            <a:prstGeom prst="rect">
              <a:avLst/>
            </a:prstGeom>
          </p:spPr>
        </p:pic>
        <p:sp>
          <p:nvSpPr>
            <p:cNvPr id="14" name="TextBox 4"/>
            <p:cNvSpPr txBox="1">
              <a:spLocks noChangeArrowheads="1"/>
            </p:cNvSpPr>
            <p:nvPr/>
          </p:nvSpPr>
          <p:spPr bwMode="auto">
            <a:xfrm>
              <a:off x="5799138" y="1062413"/>
              <a:ext cx="3040061" cy="922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i="1" dirty="0" err="1" smtClean="0">
                  <a:latin typeface="Corbel" pitchFamily="34" charset="0"/>
                </a:rPr>
                <a:t>Semistructured</a:t>
              </a:r>
              <a:endParaRPr lang="en-US" sz="1050" b="1" i="1" dirty="0" smtClean="0">
                <a:latin typeface="Corbel" pitchFamily="34" charset="0"/>
              </a:endParaRPr>
            </a:p>
            <a:p>
              <a:pPr algn="ctr"/>
              <a:r>
                <a:rPr lang="en-US" sz="1050" b="1" i="1" dirty="0">
                  <a:latin typeface="Corbel" pitchFamily="34" charset="0"/>
                </a:rPr>
                <a:t>Data Management</a:t>
              </a:r>
            </a:p>
          </p:txBody>
        </p:sp>
        <p:sp>
          <p:nvSpPr>
            <p:cNvPr id="15" name="TextBox 5"/>
            <p:cNvSpPr txBox="1">
              <a:spLocks noChangeArrowheads="1"/>
            </p:cNvSpPr>
            <p:nvPr/>
          </p:nvSpPr>
          <p:spPr bwMode="auto">
            <a:xfrm>
              <a:off x="5181600" y="3621088"/>
              <a:ext cx="2285999" cy="922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i="1" dirty="0" smtClean="0">
                  <a:latin typeface="Corbel" pitchFamily="34" charset="0"/>
                </a:rPr>
                <a:t>Parallel Database </a:t>
              </a:r>
              <a:r>
                <a:rPr lang="en-US" sz="1050" b="1" i="1" dirty="0">
                  <a:latin typeface="Corbel" pitchFamily="34" charset="0"/>
                </a:rPr>
                <a:t>Systems</a:t>
              </a:r>
              <a:endParaRPr lang="en-US" sz="1000" b="1" i="1" dirty="0">
                <a:latin typeface="Corbel" pitchFamily="34" charset="0"/>
              </a:endParaRPr>
            </a:p>
          </p:txBody>
        </p:sp>
        <p:sp>
          <p:nvSpPr>
            <p:cNvPr id="16" name="TextBox 6"/>
            <p:cNvSpPr txBox="1">
              <a:spLocks noChangeArrowheads="1"/>
            </p:cNvSpPr>
            <p:nvPr/>
          </p:nvSpPr>
          <p:spPr bwMode="auto">
            <a:xfrm>
              <a:off x="7362824" y="3621088"/>
              <a:ext cx="2009776" cy="922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i="1" dirty="0">
                  <a:latin typeface="Corbel" pitchFamily="34" charset="0"/>
                </a:rPr>
                <a:t>Data-Intensive</a:t>
              </a:r>
            </a:p>
            <a:p>
              <a:pPr algn="ctr"/>
              <a:r>
                <a:rPr lang="en-US" sz="1050" b="1" i="1" dirty="0">
                  <a:latin typeface="Corbel" pitchFamily="34" charset="0"/>
                </a:rPr>
                <a:t>Computing</a:t>
              </a:r>
              <a:endParaRPr lang="en-US" sz="900" b="1" i="1" dirty="0">
                <a:latin typeface="Corbel" pitchFamily="34" charset="0"/>
              </a:endParaRPr>
            </a:p>
          </p:txBody>
        </p:sp>
        <p:sp>
          <p:nvSpPr>
            <p:cNvPr id="17" name="Magnetic Disk 16"/>
            <p:cNvSpPr/>
            <p:nvPr/>
          </p:nvSpPr>
          <p:spPr>
            <a:xfrm flipH="1">
              <a:off x="6805628" y="2500439"/>
              <a:ext cx="762000" cy="612648"/>
            </a:xfrm>
            <a:prstGeom prst="flowChartMagneticDisk">
              <a:avLst/>
            </a:prstGeom>
            <a:solidFill>
              <a:schemeClr val="tx2">
                <a:lumMod val="60000"/>
                <a:lumOff val="40000"/>
              </a:schemeClr>
            </a:solidFill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Challenges for NSF </a:t>
            </a:r>
            <a:r>
              <a:rPr lang="en-US" dirty="0" err="1" smtClean="0">
                <a:solidFill>
                  <a:schemeClr val="accent1"/>
                </a:solidFill>
              </a:rPr>
              <a:t>Research(ers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Systems and scale challenges</a:t>
            </a:r>
          </a:p>
          <a:p>
            <a:pPr lvl="1"/>
            <a:r>
              <a:rPr lang="en-US" dirty="0" smtClean="0"/>
              <a:t>Access to large clusters (esp. for systems work)</a:t>
            </a:r>
          </a:p>
          <a:p>
            <a:pPr lvl="1"/>
            <a:r>
              <a:rPr lang="en-US" dirty="0" smtClean="0"/>
              <a:t>Access to large cluster workloads</a:t>
            </a:r>
          </a:p>
          <a:p>
            <a:r>
              <a:rPr lang="en-US" dirty="0" smtClean="0"/>
              <a:t>Data and scale challenges</a:t>
            </a:r>
          </a:p>
          <a:p>
            <a:pPr lvl="1"/>
            <a:r>
              <a:rPr lang="en-US" dirty="0" smtClean="0"/>
              <a:t>Content under lock and key at </a:t>
            </a:r>
            <a:r>
              <a:rPr lang="en-US" dirty="0" err="1" smtClean="0"/>
              <a:t>Facebook</a:t>
            </a:r>
            <a:r>
              <a:rPr lang="en-US" dirty="0" smtClean="0"/>
              <a:t>, Twitter, Google, and friends (privacy and $ factors)</a:t>
            </a:r>
          </a:p>
          <a:p>
            <a:pPr lvl="1"/>
            <a:r>
              <a:rPr lang="en-US" dirty="0" smtClean="0"/>
              <a:t>Algorithms sensitive to content and to how their outputs change users’ next moves</a:t>
            </a:r>
          </a:p>
          <a:p>
            <a:r>
              <a:rPr lang="en-US" dirty="0" smtClean="0"/>
              <a:t>Effort and completeness challenges</a:t>
            </a:r>
          </a:p>
          <a:p>
            <a:pPr lvl="1"/>
            <a:r>
              <a:rPr lang="en-US" dirty="0" smtClean="0"/>
              <a:t>Building something “real</a:t>
            </a:r>
            <a:r>
              <a:rPr lang="en-US" smtClean="0"/>
              <a:t>” is different </a:t>
            </a:r>
            <a:r>
              <a:rPr lang="en-US" dirty="0" smtClean="0"/>
              <a:t>than writing papers with graphs from simulations</a:t>
            </a:r>
          </a:p>
          <a:p>
            <a:pPr lvl="1"/>
            <a:r>
              <a:rPr lang="en-US" dirty="0" smtClean="0"/>
              <a:t>Not everyone has the required time, resources, or desire (</a:t>
            </a:r>
            <a:r>
              <a:rPr lang="en-US" sz="2595" dirty="0" smtClean="0"/>
              <a:t>exceptions</a:t>
            </a:r>
            <a:r>
              <a:rPr lang="en-US" dirty="0" smtClean="0"/>
              <a:t>: </a:t>
            </a:r>
            <a:r>
              <a:rPr lang="en-US" dirty="0" err="1" smtClean="0"/>
              <a:t>DBLife</a:t>
            </a:r>
            <a:r>
              <a:rPr lang="en-US" dirty="0" smtClean="0"/>
              <a:t>, Spark, </a:t>
            </a:r>
            <a:r>
              <a:rPr lang="en-US" dirty="0" err="1" smtClean="0"/>
              <a:t>Musubi</a:t>
            </a:r>
            <a:r>
              <a:rPr lang="en-US" dirty="0" smtClean="0"/>
              <a:t>, </a:t>
            </a:r>
            <a:r>
              <a:rPr lang="en-US" dirty="0" err="1" smtClean="0"/>
              <a:t>TransDec</a:t>
            </a:r>
            <a:r>
              <a:rPr lang="en-US" dirty="0" smtClean="0"/>
              <a:t>, ASTERIX, …)</a:t>
            </a:r>
          </a:p>
          <a:p>
            <a:pPr lvl="1"/>
            <a:r>
              <a:rPr lang="en-US" dirty="0" smtClean="0"/>
              <a:t>Requires additional funding (tailored and timed for it)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So What Might We Recommend?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0010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Encourage us to work with “real customers”</a:t>
            </a:r>
          </a:p>
          <a:p>
            <a:pPr lvl="1"/>
            <a:r>
              <a:rPr lang="en-US" sz="2400" i="1" dirty="0" smtClean="0"/>
              <a:t>Ex: </a:t>
            </a:r>
            <a:r>
              <a:rPr lang="en-US" sz="2400" dirty="0" smtClean="0"/>
              <a:t>We’ve just opened an ASTERIX dialog with the “HEROIC” project team in Social Sciences at UCI – they do cool stuff!</a:t>
            </a:r>
          </a:p>
          <a:p>
            <a:pPr lvl="2"/>
            <a:r>
              <a:rPr lang="en-US" sz="2000" dirty="0" smtClean="0"/>
              <a:t>Gathered &gt; 600M Tweets and &gt;1B social ties and associated data</a:t>
            </a:r>
          </a:p>
          <a:p>
            <a:pPr lvl="2"/>
            <a:r>
              <a:rPr lang="en-US" sz="2000" dirty="0" smtClean="0"/>
              <a:t>Studying Twitter-based communication (social media impact) related to hazards/emergencies for individuals and agencies</a:t>
            </a:r>
          </a:p>
          <a:p>
            <a:pPr lvl="2"/>
            <a:r>
              <a:rPr lang="en-US" sz="2000" dirty="0" smtClean="0"/>
              <a:t>Testing applicability of classic social science theories in this setting</a:t>
            </a:r>
          </a:p>
          <a:p>
            <a:r>
              <a:rPr lang="en-US" sz="2800" dirty="0" smtClean="0"/>
              <a:t>Enable and encourage us to work together</a:t>
            </a:r>
          </a:p>
          <a:p>
            <a:pPr lvl="1"/>
            <a:r>
              <a:rPr lang="en-US" sz="2400" i="1" dirty="0" smtClean="0"/>
              <a:t>Ex: </a:t>
            </a:r>
            <a:r>
              <a:rPr lang="en-US" sz="2400" dirty="0" smtClean="0"/>
              <a:t>Could we, through NSF, create a “</a:t>
            </a:r>
            <a:r>
              <a:rPr lang="en-US" sz="2400" dirty="0" err="1" smtClean="0"/>
              <a:t>SciLife</a:t>
            </a:r>
            <a:r>
              <a:rPr lang="en-US" sz="2400" dirty="0" smtClean="0"/>
              <a:t>” social network from </a:t>
            </a:r>
            <a:r>
              <a:rPr lang="en-US" sz="2400" dirty="0" err="1" smtClean="0"/>
              <a:t>DBLife</a:t>
            </a:r>
            <a:r>
              <a:rPr lang="en-US" sz="2400" dirty="0" smtClean="0"/>
              <a:t>++ running on top of (e.g.) ASTERIX or equivalent?</a:t>
            </a:r>
          </a:p>
          <a:p>
            <a:pPr lvl="2"/>
            <a:r>
              <a:rPr lang="en-US" sz="2000" dirty="0" smtClean="0"/>
              <a:t>Add new alternative components/algorithms to bottom</a:t>
            </a:r>
          </a:p>
          <a:p>
            <a:pPr lvl="2"/>
            <a:r>
              <a:rPr lang="en-US" sz="2000" dirty="0" smtClean="0"/>
              <a:t>Add new entity resolvers and recommenders to middle</a:t>
            </a:r>
          </a:p>
          <a:p>
            <a:pPr lvl="2"/>
            <a:r>
              <a:rPr lang="en-US" sz="2000" dirty="0" smtClean="0"/>
              <a:t>Build new UIs and mobile apps on top</a:t>
            </a:r>
          </a:p>
          <a:p>
            <a:r>
              <a:rPr lang="en-US" sz="2800" dirty="0" smtClean="0"/>
              <a:t>Stop measuring impact (us too!) based on acres of PDF trees cleared or related metrics like H-Index</a:t>
            </a:r>
          </a:p>
          <a:p>
            <a:pPr lvl="2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Orographic</a:t>
            </a:r>
            <a:r>
              <a:rPr lang="en-US" dirty="0" smtClean="0"/>
              <a:t> 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2316163"/>
          </a:xfrm>
        </p:spPr>
        <p:txBody>
          <a:bodyPr/>
          <a:lstStyle/>
          <a:p>
            <a:r>
              <a:rPr lang="en-US" sz="2400" dirty="0" smtClean="0"/>
              <a:t>According to Wikipedia:</a:t>
            </a:r>
          </a:p>
          <a:p>
            <a:pPr lvl="1">
              <a:buNone/>
            </a:pPr>
            <a:r>
              <a:rPr lang="en-US" sz="2400" dirty="0" smtClean="0"/>
              <a:t>	</a:t>
            </a:r>
            <a:r>
              <a:rPr lang="en-US" sz="2000" dirty="0" smtClean="0"/>
              <a:t>“</a:t>
            </a:r>
            <a:r>
              <a:rPr lang="en-US" sz="2000" dirty="0" err="1" smtClean="0"/>
              <a:t>Orographic</a:t>
            </a:r>
            <a:r>
              <a:rPr lang="en-US" sz="2000" dirty="0" smtClean="0"/>
              <a:t> lift occurs when an air mass is forced </a:t>
            </a:r>
            <a:r>
              <a:rPr lang="en-US" sz="2000" i="1" dirty="0" smtClean="0"/>
              <a:t>from a low elevation to a higher elevation</a:t>
            </a:r>
            <a:r>
              <a:rPr lang="en-US" sz="2000" dirty="0" smtClean="0"/>
              <a:t> as it moves over rising terrain. As the air mass gains altitude it quickly cools down adiabatically, which can raise the relative humidity to 100% and create clouds and, under the right conditions, precipitation.”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orogr-physic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733800"/>
            <a:ext cx="5287732" cy="3048000"/>
          </a:xfrm>
          <a:prstGeom prst="rect">
            <a:avLst/>
          </a:prstGeom>
        </p:spPr>
      </p:pic>
      <p:pic>
        <p:nvPicPr>
          <p:cNvPr id="6" name="Picture 5" descr="Pink-Orog-Clou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028" y="3566984"/>
            <a:ext cx="5181600" cy="3291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dirty="0" err="1" smtClean="0"/>
              <a:t>Orographic</a:t>
            </a:r>
            <a:r>
              <a:rPr lang="en-US" dirty="0" smtClean="0"/>
              <a:t> Forces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220632" r="-220632"/>
          <a:stretch>
            <a:fillRect/>
          </a:stretch>
        </p:blipFill>
        <p:spPr>
          <a:xfrm>
            <a:off x="685800" y="5410200"/>
            <a:ext cx="2133173" cy="117316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163068" y="5410200"/>
            <a:ext cx="503932" cy="1255538"/>
          </a:xfrm>
          <a:prstGeom prst="rect">
            <a:avLst/>
          </a:prstGeo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2"/>
          <a:srcRect l="-220632" r="-220632"/>
          <a:stretch>
            <a:fillRect/>
          </a:stretch>
        </p:blipFill>
        <p:spPr>
          <a:xfrm>
            <a:off x="2667000" y="5380037"/>
            <a:ext cx="2271728" cy="12493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5300444"/>
            <a:ext cx="533400" cy="13289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5486400"/>
            <a:ext cx="533400" cy="13289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5376644"/>
            <a:ext cx="533400" cy="1328956"/>
          </a:xfrm>
          <a:prstGeom prst="rect">
            <a:avLst/>
          </a:prstGeom>
        </p:spPr>
      </p:pic>
      <p:pic>
        <p:nvPicPr>
          <p:cNvPr id="13" name="Content Placeholder 6"/>
          <p:cNvPicPr>
            <a:picLocks noChangeAspect="1"/>
          </p:cNvPicPr>
          <p:nvPr/>
        </p:nvPicPr>
        <p:blipFill>
          <a:blip r:embed="rId2"/>
          <a:srcRect l="-220632" r="-220632"/>
          <a:stretch>
            <a:fillRect/>
          </a:stretch>
        </p:blipFill>
        <p:spPr>
          <a:xfrm>
            <a:off x="5348272" y="5380037"/>
            <a:ext cx="2271728" cy="1249363"/>
          </a:xfrm>
          <a:prstGeom prst="rect">
            <a:avLst/>
          </a:prstGeom>
        </p:spPr>
      </p:pic>
      <p:pic>
        <p:nvPicPr>
          <p:cNvPr id="14" name="Picture 13" descr="5203824-busy-teenage-girl-text-messag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590800" y="5638800"/>
            <a:ext cx="812800" cy="1219200"/>
          </a:xfrm>
          <a:prstGeom prst="rect">
            <a:avLst/>
          </a:prstGeom>
        </p:spPr>
      </p:pic>
      <p:pic>
        <p:nvPicPr>
          <p:cNvPr id="15" name="Picture 14" descr="5203824-busy-teenage-girl-text-messag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5486400"/>
            <a:ext cx="812800" cy="1219200"/>
          </a:xfrm>
          <a:prstGeom prst="rect">
            <a:avLst/>
          </a:prstGeom>
        </p:spPr>
      </p:pic>
      <p:pic>
        <p:nvPicPr>
          <p:cNvPr id="16" name="Picture 15" descr="texting-tee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5638800"/>
            <a:ext cx="516155" cy="990600"/>
          </a:xfrm>
          <a:prstGeom prst="rect">
            <a:avLst/>
          </a:prstGeom>
        </p:spPr>
      </p:pic>
      <p:pic>
        <p:nvPicPr>
          <p:cNvPr id="17" name="Picture 16" descr="texting-tee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5638800"/>
            <a:ext cx="476451" cy="914400"/>
          </a:xfrm>
          <a:prstGeom prst="rect">
            <a:avLst/>
          </a:prstGeom>
        </p:spPr>
      </p:pic>
      <p:grpSp>
        <p:nvGrpSpPr>
          <p:cNvPr id="99" name="Group 98"/>
          <p:cNvGrpSpPr/>
          <p:nvPr/>
        </p:nvGrpSpPr>
        <p:grpSpPr>
          <a:xfrm>
            <a:off x="1371600" y="4648200"/>
            <a:ext cx="6997700" cy="971550"/>
            <a:chOff x="1371600" y="4648200"/>
            <a:chExt cx="6997700" cy="971550"/>
          </a:xfrm>
        </p:grpSpPr>
        <p:grpSp>
          <p:nvGrpSpPr>
            <p:cNvPr id="96" name="Group 95"/>
            <p:cNvGrpSpPr/>
            <p:nvPr/>
          </p:nvGrpSpPr>
          <p:grpSpPr>
            <a:xfrm>
              <a:off x="6705600" y="4876800"/>
              <a:ext cx="1663700" cy="742950"/>
              <a:chOff x="6705600" y="4876800"/>
              <a:chExt cx="1663700" cy="742950"/>
            </a:xfrm>
          </p:grpSpPr>
          <p:pic>
            <p:nvPicPr>
              <p:cNvPr id="25" name="Picture 24" descr="tweet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01000" y="4876800"/>
                <a:ext cx="368300" cy="292100"/>
              </a:xfrm>
              <a:prstGeom prst="rect">
                <a:avLst/>
              </a:prstGeom>
            </p:spPr>
          </p:pic>
          <p:pic>
            <p:nvPicPr>
              <p:cNvPr id="26" name="Picture 25" descr="checkin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15200" y="5029200"/>
                <a:ext cx="590550" cy="590550"/>
              </a:xfrm>
              <a:prstGeom prst="rect">
                <a:avLst/>
              </a:prstGeom>
            </p:spPr>
          </p:pic>
          <p:pic>
            <p:nvPicPr>
              <p:cNvPr id="30" name="Picture 29" descr="like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05600" y="4953000"/>
                <a:ext cx="533400" cy="324114"/>
              </a:xfrm>
              <a:prstGeom prst="rect">
                <a:avLst/>
              </a:prstGeom>
            </p:spPr>
          </p:pic>
        </p:grpSp>
        <p:grpSp>
          <p:nvGrpSpPr>
            <p:cNvPr id="98" name="Group 97"/>
            <p:cNvGrpSpPr/>
            <p:nvPr/>
          </p:nvGrpSpPr>
          <p:grpSpPr>
            <a:xfrm>
              <a:off x="1371600" y="4648200"/>
              <a:ext cx="2870200" cy="660400"/>
              <a:chOff x="1371600" y="4648200"/>
              <a:chExt cx="2870200" cy="660400"/>
            </a:xfrm>
          </p:grpSpPr>
          <p:pic>
            <p:nvPicPr>
              <p:cNvPr id="18" name="Picture 17" descr="tweet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71600" y="4953000"/>
                <a:ext cx="368300" cy="292100"/>
              </a:xfrm>
              <a:prstGeom prst="rect">
                <a:avLst/>
              </a:prstGeom>
            </p:spPr>
          </p:pic>
          <p:pic>
            <p:nvPicPr>
              <p:cNvPr id="27" name="Picture 26" descr="like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67000" y="4953000"/>
                <a:ext cx="533400" cy="324114"/>
              </a:xfrm>
              <a:prstGeom prst="rect">
                <a:avLst/>
              </a:prstGeom>
            </p:spPr>
          </p:pic>
          <p:pic>
            <p:nvPicPr>
              <p:cNvPr id="29" name="Picture 28" descr="dislike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81400" y="4648200"/>
                <a:ext cx="660400" cy="660400"/>
              </a:xfrm>
              <a:prstGeom prst="rect">
                <a:avLst/>
              </a:prstGeom>
            </p:spPr>
          </p:pic>
          <p:pic>
            <p:nvPicPr>
              <p:cNvPr id="31" name="Picture 30" descr="tweet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81200" y="4800600"/>
                <a:ext cx="368300" cy="292100"/>
              </a:xfrm>
              <a:prstGeom prst="rect">
                <a:avLst/>
              </a:prstGeom>
            </p:spPr>
          </p:pic>
        </p:grpSp>
        <p:grpSp>
          <p:nvGrpSpPr>
            <p:cNvPr id="97" name="Group 96"/>
            <p:cNvGrpSpPr/>
            <p:nvPr/>
          </p:nvGrpSpPr>
          <p:grpSpPr>
            <a:xfrm>
              <a:off x="4419600" y="4800600"/>
              <a:ext cx="2120900" cy="596900"/>
              <a:chOff x="4419600" y="4800600"/>
              <a:chExt cx="2120900" cy="596900"/>
            </a:xfrm>
          </p:grpSpPr>
          <p:pic>
            <p:nvPicPr>
              <p:cNvPr id="19" name="Picture 18" descr="tweet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72200" y="4876800"/>
                <a:ext cx="368300" cy="292100"/>
              </a:xfrm>
              <a:prstGeom prst="rect">
                <a:avLst/>
              </a:prstGeom>
            </p:spPr>
          </p:pic>
          <p:pic>
            <p:nvPicPr>
              <p:cNvPr id="21" name="Picture 20" descr="tweet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19600" y="5105400"/>
                <a:ext cx="368300" cy="292100"/>
              </a:xfrm>
              <a:prstGeom prst="rect">
                <a:avLst/>
              </a:prstGeom>
            </p:spPr>
          </p:pic>
          <p:pic>
            <p:nvPicPr>
              <p:cNvPr id="28" name="Picture 27" descr="plus1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76800" y="4800600"/>
                <a:ext cx="811346" cy="444500"/>
              </a:xfrm>
              <a:prstGeom prst="rect">
                <a:avLst/>
              </a:prstGeom>
            </p:spPr>
          </p:pic>
          <p:pic>
            <p:nvPicPr>
              <p:cNvPr id="32" name="Picture 31" descr="tweet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38800" y="5105400"/>
                <a:ext cx="368300" cy="292100"/>
              </a:xfrm>
              <a:prstGeom prst="rect">
                <a:avLst/>
              </a:prstGeom>
            </p:spPr>
          </p:pic>
        </p:grpSp>
      </p:grpSp>
      <p:grpSp>
        <p:nvGrpSpPr>
          <p:cNvPr id="100" name="Group 99"/>
          <p:cNvGrpSpPr/>
          <p:nvPr/>
        </p:nvGrpSpPr>
        <p:grpSpPr>
          <a:xfrm>
            <a:off x="1371600" y="3657600"/>
            <a:ext cx="6781800" cy="838201"/>
            <a:chOff x="1371600" y="3657600"/>
            <a:chExt cx="6781800" cy="838201"/>
          </a:xfrm>
        </p:grpSpPr>
        <p:cxnSp>
          <p:nvCxnSpPr>
            <p:cNvPr id="34" name="Curved Connector 33"/>
            <p:cNvCxnSpPr/>
            <p:nvPr/>
          </p:nvCxnSpPr>
          <p:spPr>
            <a:xfrm rot="5400000" flipH="1" flipV="1">
              <a:off x="1104900" y="4000500"/>
              <a:ext cx="762000" cy="2286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urved Connector 35"/>
            <p:cNvCxnSpPr/>
            <p:nvPr/>
          </p:nvCxnSpPr>
          <p:spPr>
            <a:xfrm rot="5400000" flipH="1" flipV="1">
              <a:off x="1485900" y="4000500"/>
              <a:ext cx="762000" cy="2286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urved Connector 36"/>
            <p:cNvCxnSpPr/>
            <p:nvPr/>
          </p:nvCxnSpPr>
          <p:spPr>
            <a:xfrm rot="5400000" flipH="1" flipV="1">
              <a:off x="1866900" y="4000500"/>
              <a:ext cx="762000" cy="2286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urved Connector 37"/>
            <p:cNvCxnSpPr/>
            <p:nvPr/>
          </p:nvCxnSpPr>
          <p:spPr>
            <a:xfrm rot="5400000" flipH="1" flipV="1">
              <a:off x="2247900" y="4000500"/>
              <a:ext cx="762000" cy="2286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urved Connector 38"/>
            <p:cNvCxnSpPr/>
            <p:nvPr/>
          </p:nvCxnSpPr>
          <p:spPr>
            <a:xfrm rot="5400000" flipH="1" flipV="1">
              <a:off x="2628900" y="4000500"/>
              <a:ext cx="762000" cy="2286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urved Connector 39"/>
            <p:cNvCxnSpPr/>
            <p:nvPr/>
          </p:nvCxnSpPr>
          <p:spPr>
            <a:xfrm rot="5400000" flipH="1" flipV="1">
              <a:off x="3009900" y="4000500"/>
              <a:ext cx="762000" cy="2286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urved Connector 40"/>
            <p:cNvCxnSpPr/>
            <p:nvPr/>
          </p:nvCxnSpPr>
          <p:spPr>
            <a:xfrm rot="5400000" flipH="1" flipV="1">
              <a:off x="3390899" y="4000500"/>
              <a:ext cx="762000" cy="2286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urved Connector 41"/>
            <p:cNvCxnSpPr/>
            <p:nvPr/>
          </p:nvCxnSpPr>
          <p:spPr>
            <a:xfrm rot="5400000" flipH="1" flipV="1">
              <a:off x="3771899" y="4000500"/>
              <a:ext cx="762000" cy="2286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urved Connector 58"/>
            <p:cNvCxnSpPr/>
            <p:nvPr/>
          </p:nvCxnSpPr>
          <p:spPr>
            <a:xfrm rot="5400000" flipH="1" flipV="1">
              <a:off x="4152900" y="4000500"/>
              <a:ext cx="762000" cy="228600"/>
            </a:xfrm>
            <a:prstGeom prst="curvedConnector3">
              <a:avLst>
                <a:gd name="adj1" fmla="val 4312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urved Connector 70"/>
            <p:cNvCxnSpPr/>
            <p:nvPr/>
          </p:nvCxnSpPr>
          <p:spPr>
            <a:xfrm rot="16200000" flipV="1">
              <a:off x="7620000" y="3962400"/>
              <a:ext cx="838200" cy="2286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urved Connector 73"/>
            <p:cNvCxnSpPr/>
            <p:nvPr/>
          </p:nvCxnSpPr>
          <p:spPr>
            <a:xfrm rot="16200000" flipV="1">
              <a:off x="7239000" y="3962400"/>
              <a:ext cx="838200" cy="2286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urved Connector 74"/>
            <p:cNvCxnSpPr/>
            <p:nvPr/>
          </p:nvCxnSpPr>
          <p:spPr>
            <a:xfrm rot="16200000" flipV="1">
              <a:off x="6934200" y="3962401"/>
              <a:ext cx="838200" cy="2286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urved Connector 75"/>
            <p:cNvCxnSpPr/>
            <p:nvPr/>
          </p:nvCxnSpPr>
          <p:spPr>
            <a:xfrm rot="16200000" flipV="1">
              <a:off x="6553200" y="3962401"/>
              <a:ext cx="838200" cy="2286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urved Connector 76"/>
            <p:cNvCxnSpPr/>
            <p:nvPr/>
          </p:nvCxnSpPr>
          <p:spPr>
            <a:xfrm rot="16200000" flipV="1">
              <a:off x="6172200" y="3962401"/>
              <a:ext cx="838200" cy="2286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urved Connector 77"/>
            <p:cNvCxnSpPr/>
            <p:nvPr/>
          </p:nvCxnSpPr>
          <p:spPr>
            <a:xfrm rot="16200000" flipV="1">
              <a:off x="5791200" y="3962401"/>
              <a:ext cx="838200" cy="2286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urved Connector 78"/>
            <p:cNvCxnSpPr/>
            <p:nvPr/>
          </p:nvCxnSpPr>
          <p:spPr>
            <a:xfrm rot="16200000" flipV="1">
              <a:off x="5410200" y="3962401"/>
              <a:ext cx="838200" cy="2286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urved Connector 79"/>
            <p:cNvCxnSpPr/>
            <p:nvPr/>
          </p:nvCxnSpPr>
          <p:spPr>
            <a:xfrm rot="16200000" flipV="1">
              <a:off x="5105400" y="3962401"/>
              <a:ext cx="838200" cy="2286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urved Connector 80"/>
            <p:cNvCxnSpPr/>
            <p:nvPr/>
          </p:nvCxnSpPr>
          <p:spPr>
            <a:xfrm rot="16200000" flipV="1">
              <a:off x="4686301" y="4000501"/>
              <a:ext cx="838199" cy="1524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3" name="Picture 92" descr="cloud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45025" y="1524000"/>
            <a:ext cx="5898775" cy="1959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305800" cy="5257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Databases have long been central to our existence, but now digital info, transactions, and connectedness are</a:t>
            </a:r>
            <a:r>
              <a:rPr lang="en-US" sz="2400" i="1" dirty="0" smtClean="0"/>
              <a:t> everywhere</a:t>
            </a:r>
            <a:r>
              <a:rPr lang="en-US" sz="2400" dirty="0" smtClean="0"/>
              <a:t>…</a:t>
            </a:r>
          </a:p>
          <a:p>
            <a:pPr lvl="1"/>
            <a:r>
              <a:rPr lang="en-US" sz="2000" dirty="0" smtClean="0"/>
              <a:t>E-commerce: &gt; $100B annually in retail sales in the US</a:t>
            </a:r>
          </a:p>
          <a:p>
            <a:pPr lvl="1"/>
            <a:r>
              <a:rPr lang="en-US" sz="2000" dirty="0" smtClean="0"/>
              <a:t>In 2009, </a:t>
            </a:r>
            <a:r>
              <a:rPr lang="en-US" sz="2000" dirty="0" err="1" smtClean="0"/>
              <a:t>avg</a:t>
            </a:r>
            <a:r>
              <a:rPr lang="en-US" sz="2000" dirty="0" smtClean="0"/>
              <a:t> # of e-mails/person was 110 (biz) and 45 (</a:t>
            </a:r>
            <a:r>
              <a:rPr lang="en-US" sz="2000" dirty="0" err="1" smtClean="0"/>
              <a:t>avg</a:t>
            </a:r>
            <a:r>
              <a:rPr lang="en-US" sz="2000" dirty="0" smtClean="0"/>
              <a:t> user)</a:t>
            </a:r>
          </a:p>
          <a:p>
            <a:pPr lvl="1"/>
            <a:r>
              <a:rPr lang="en-US" sz="2000" dirty="0" smtClean="0"/>
              <a:t>Print media suffering, news portals and blogs thriving</a:t>
            </a:r>
          </a:p>
          <a:p>
            <a:r>
              <a:rPr lang="en-US" sz="2400" dirty="0" smtClean="0"/>
              <a:t>Social networks have truly exploded in popularity</a:t>
            </a:r>
            <a:endParaRPr lang="en-US" sz="2400" dirty="0" smtClean="0">
              <a:sym typeface="Wingdings"/>
            </a:endParaRPr>
          </a:p>
          <a:p>
            <a:pPr lvl="1"/>
            <a:r>
              <a:rPr lang="en-US" sz="2000" dirty="0" smtClean="0">
                <a:sym typeface="Wingdings"/>
              </a:rPr>
              <a:t>End of 2009 </a:t>
            </a:r>
            <a:r>
              <a:rPr lang="en-US" sz="2000" dirty="0" err="1" smtClean="0">
                <a:sym typeface="Wingdings"/>
              </a:rPr>
              <a:t>Facebook</a:t>
            </a:r>
            <a:r>
              <a:rPr lang="en-US" sz="2000" dirty="0" smtClean="0">
                <a:sym typeface="Wingdings"/>
              </a:rPr>
              <a:t> statistics:</a:t>
            </a:r>
          </a:p>
          <a:p>
            <a:pPr lvl="2"/>
            <a:r>
              <a:rPr lang="en-US" sz="1600" dirty="0" smtClean="0">
                <a:sym typeface="Wingdings"/>
              </a:rPr>
              <a:t>&gt; 350 million active users, &gt; 55 million status updates/day</a:t>
            </a:r>
          </a:p>
          <a:p>
            <a:pPr lvl="2"/>
            <a:r>
              <a:rPr lang="en-US" sz="1600" dirty="0" smtClean="0">
                <a:sym typeface="Wingdings"/>
              </a:rPr>
              <a:t>&gt; 3.5 billion pieces of content/week and &gt; 3.5 million events/month</a:t>
            </a:r>
          </a:p>
          <a:p>
            <a:pPr lvl="1"/>
            <a:r>
              <a:rPr lang="en-US" sz="2000" dirty="0" err="1" smtClean="0">
                <a:sym typeface="Wingdings"/>
              </a:rPr>
              <a:t>Facebook</a:t>
            </a:r>
            <a:r>
              <a:rPr lang="en-US" sz="2000" dirty="0" smtClean="0">
                <a:sym typeface="Wingdings"/>
              </a:rPr>
              <a:t> two years later:</a:t>
            </a:r>
          </a:p>
          <a:p>
            <a:pPr lvl="2"/>
            <a:r>
              <a:rPr lang="en-US" sz="1600" dirty="0" smtClean="0">
                <a:sym typeface="Wingdings"/>
              </a:rPr>
              <a:t>&gt; 845 million monthly active users (425 million mobile)</a:t>
            </a:r>
          </a:p>
          <a:p>
            <a:pPr lvl="2"/>
            <a:r>
              <a:rPr lang="en-US" sz="1600" dirty="0" smtClean="0">
                <a:sym typeface="Wingdings"/>
              </a:rPr>
              <a:t>&gt; 8 billion messages/day</a:t>
            </a:r>
          </a:p>
          <a:p>
            <a:r>
              <a:rPr lang="en-US" sz="2400" dirty="0" smtClean="0">
                <a:sym typeface="Wingdings"/>
              </a:rPr>
              <a:t>Twitter and similar services are also hugely popular</a:t>
            </a:r>
          </a:p>
          <a:p>
            <a:pPr lvl="1"/>
            <a:r>
              <a:rPr lang="en-US" sz="1800" dirty="0" smtClean="0">
                <a:sym typeface="Wingdings"/>
              </a:rPr>
              <a:t>March 2010:        50 million Tweets/day</a:t>
            </a:r>
          </a:p>
          <a:p>
            <a:pPr lvl="1"/>
            <a:r>
              <a:rPr lang="en-US" sz="1800" dirty="0" smtClean="0">
                <a:sym typeface="Wingdings"/>
              </a:rPr>
              <a:t>One year later:  140 million Tweets/day</a:t>
            </a:r>
          </a:p>
          <a:p>
            <a:pPr lvl="2"/>
            <a:endParaRPr lang="en-US" sz="1600" dirty="0" smtClean="0">
              <a:sym typeface="Wingdings"/>
            </a:endParaRPr>
          </a:p>
          <a:p>
            <a:pPr lvl="1"/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Information-Rich Times </a:t>
            </a:r>
            <a:r>
              <a:rPr lang="en-US" sz="2800" b="1" i="1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  <a:sym typeface="Wingdings"/>
              </a:rPr>
              <a:t></a:t>
            </a:r>
            <a:r>
              <a:rPr lang="en-US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  <a:sym typeface="Wingdings"/>
              </a:rPr>
              <a:t> </a:t>
            </a:r>
            <a:r>
              <a:rPr lang="en-US" sz="44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/>
              </a:rPr>
              <a:t>Big Data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Day One Summary: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Cloud Data Infrastructure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 descr="hadoopDiagr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812235"/>
            <a:ext cx="6096000" cy="4664765"/>
          </a:xfrm>
          <a:prstGeom prst="rect">
            <a:avLst/>
          </a:prstGeom>
        </p:spPr>
      </p:pic>
      <p:pic>
        <p:nvPicPr>
          <p:cNvPr id="9" name="Picture 8" descr="01_Hadoop_fu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93669">
            <a:off x="558613" y="2001280"/>
            <a:ext cx="2956745" cy="2195008"/>
          </a:xfrm>
          <a:prstGeom prst="rect">
            <a:avLst/>
          </a:prstGeom>
        </p:spPr>
      </p:pic>
      <p:pic>
        <p:nvPicPr>
          <p:cNvPr id="11" name="Picture 10" descr="hadoopelephant_rgb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399" y="5257800"/>
            <a:ext cx="5774004" cy="1365552"/>
          </a:xfrm>
          <a:prstGeom prst="rect">
            <a:avLst/>
          </a:prstGeom>
        </p:spPr>
      </p:pic>
      <p:pic>
        <p:nvPicPr>
          <p:cNvPr id="13" name="Picture 12" descr="peanut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368" y="3962400"/>
            <a:ext cx="1526432" cy="1066800"/>
          </a:xfrm>
          <a:prstGeom prst="rect">
            <a:avLst/>
          </a:prstGeom>
        </p:spPr>
      </p:pic>
      <p:pic>
        <p:nvPicPr>
          <p:cNvPr id="14" name="Picture 13" descr="peanut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8107" y="4800600"/>
            <a:ext cx="1546293" cy="1080680"/>
          </a:xfrm>
          <a:prstGeom prst="rect">
            <a:avLst/>
          </a:prstGeom>
        </p:spPr>
      </p:pic>
      <p:pic>
        <p:nvPicPr>
          <p:cNvPr id="15" name="Picture 14" descr="Social-Graph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2514600"/>
            <a:ext cx="4876800" cy="2819400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10" name="Picture 9" descr="hadoopQ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98994">
            <a:off x="5479895" y="1736092"/>
            <a:ext cx="3015800" cy="2261850"/>
          </a:xfrm>
          <a:prstGeom prst="rect">
            <a:avLst/>
          </a:prstGeom>
        </p:spPr>
      </p:pic>
      <p:pic>
        <p:nvPicPr>
          <p:cNvPr id="12" name="Picture 11" descr="hadoop-elephan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9400" y="1752601"/>
            <a:ext cx="3810000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accent1"/>
                </a:solidFill>
              </a:rPr>
              <a:t>Today: </a:t>
            </a:r>
            <a:r>
              <a:rPr lang="en-US" dirty="0" smtClean="0">
                <a:solidFill>
                  <a:schemeClr val="accent1"/>
                </a:solidFill>
              </a:rPr>
              <a:t>Cloud Data Bandwagons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MapReduce</a:t>
            </a:r>
            <a:r>
              <a:rPr lang="en-US" dirty="0" smtClean="0"/>
              <a:t> and </a:t>
            </a:r>
            <a:r>
              <a:rPr lang="en-US" dirty="0" err="1" smtClean="0"/>
              <a:t>Hadoop</a:t>
            </a:r>
            <a:endParaRPr lang="en-US" dirty="0" smtClean="0"/>
          </a:p>
          <a:p>
            <a:pPr lvl="1"/>
            <a:r>
              <a:rPr lang="en-US" dirty="0" smtClean="0"/>
              <a:t>“Parallel programming for dummies”</a:t>
            </a:r>
          </a:p>
          <a:p>
            <a:pPr lvl="1"/>
            <a:r>
              <a:rPr lang="en-US" dirty="0" smtClean="0"/>
              <a:t>But now Pig, Scope, </a:t>
            </a:r>
            <a:r>
              <a:rPr lang="en-US" dirty="0" err="1" smtClean="0"/>
              <a:t>Jaql</a:t>
            </a:r>
            <a:r>
              <a:rPr lang="en-US" dirty="0" smtClean="0"/>
              <a:t>, Hive, …</a:t>
            </a:r>
          </a:p>
          <a:p>
            <a:pPr lvl="1"/>
            <a:r>
              <a:rPr lang="en-US" dirty="0" err="1" smtClean="0"/>
              <a:t>MapReduce</a:t>
            </a:r>
            <a:r>
              <a:rPr lang="en-US" dirty="0" smtClean="0"/>
              <a:t> is the new runtime!</a:t>
            </a:r>
          </a:p>
          <a:p>
            <a:r>
              <a:rPr lang="en-US" dirty="0" smtClean="0"/>
              <a:t>GFS and HDFS</a:t>
            </a:r>
          </a:p>
          <a:p>
            <a:pPr lvl="1"/>
            <a:r>
              <a:rPr lang="en-US" dirty="0" smtClean="0"/>
              <a:t>Scalable, self-managed, Really Big Files</a:t>
            </a:r>
          </a:p>
          <a:p>
            <a:pPr lvl="1"/>
            <a:r>
              <a:rPr lang="en-US" dirty="0" smtClean="0"/>
              <a:t>But now </a:t>
            </a:r>
            <a:r>
              <a:rPr lang="en-US" dirty="0" err="1" smtClean="0"/>
              <a:t>BigTable</a:t>
            </a:r>
            <a:r>
              <a:rPr lang="en-US" dirty="0" smtClean="0"/>
              <a:t>, </a:t>
            </a:r>
            <a:r>
              <a:rPr lang="en-US" dirty="0" err="1" smtClean="0"/>
              <a:t>HBase</a:t>
            </a:r>
            <a:r>
              <a:rPr lang="en-US" dirty="0" smtClean="0"/>
              <a:t>, …</a:t>
            </a:r>
          </a:p>
          <a:p>
            <a:pPr lvl="1"/>
            <a:r>
              <a:rPr lang="en-US" dirty="0" smtClean="0"/>
              <a:t>HDFS is the new file storage!</a:t>
            </a:r>
          </a:p>
          <a:p>
            <a:r>
              <a:rPr lang="en-US" dirty="0" smtClean="0"/>
              <a:t>Key-value stores</a:t>
            </a:r>
          </a:p>
          <a:p>
            <a:pPr lvl="1"/>
            <a:r>
              <a:rPr lang="en-US" dirty="0" smtClean="0"/>
              <a:t>All charter members of the “</a:t>
            </a:r>
            <a:r>
              <a:rPr lang="en-US" dirty="0" err="1" smtClean="0"/>
              <a:t>NoSQL</a:t>
            </a:r>
            <a:r>
              <a:rPr lang="en-US" dirty="0" smtClean="0"/>
              <a:t> movement”</a:t>
            </a:r>
          </a:p>
          <a:p>
            <a:pPr lvl="1"/>
            <a:r>
              <a:rPr lang="en-US" dirty="0" smtClean="0"/>
              <a:t>Includes Dynamo, </a:t>
            </a:r>
            <a:r>
              <a:rPr lang="en-US" dirty="0" err="1" smtClean="0"/>
              <a:t>BigTable</a:t>
            </a:r>
            <a:r>
              <a:rPr lang="en-US" dirty="0" smtClean="0"/>
              <a:t>, PNUTS, </a:t>
            </a:r>
            <a:r>
              <a:rPr lang="en-US" dirty="0" err="1" smtClean="0"/>
              <a:t>HBase</a:t>
            </a:r>
            <a:r>
              <a:rPr lang="en-US" dirty="0" smtClean="0"/>
              <a:t>, Cassandra, …</a:t>
            </a:r>
          </a:p>
          <a:p>
            <a:pPr lvl="1"/>
            <a:r>
              <a:rPr lang="en-US" dirty="0" smtClean="0"/>
              <a:t>These are the new record managers!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1371600"/>
            <a:ext cx="2209800" cy="2209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Current Best Practices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438400" y="2667000"/>
            <a:ext cx="6312381" cy="2012950"/>
            <a:chOff x="2438400" y="2667000"/>
            <a:chExt cx="6312381" cy="2012950"/>
          </a:xfrm>
        </p:grpSpPr>
        <p:pic>
          <p:nvPicPr>
            <p:cNvPr id="10" name="Picture 9" descr="image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91200" y="2667000"/>
              <a:ext cx="2959581" cy="2012950"/>
            </a:xfrm>
            <a:prstGeom prst="rect">
              <a:avLst/>
            </a:prstGeom>
          </p:spPr>
        </p:pic>
        <p:pic>
          <p:nvPicPr>
            <p:cNvPr id="9" name="Picture 8" descr="apache-cassandra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8400" y="2895600"/>
              <a:ext cx="4638261" cy="111125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6200" y="1828800"/>
            <a:ext cx="7086600" cy="4572000"/>
            <a:chOff x="0" y="1828800"/>
            <a:chExt cx="7086600" cy="4572000"/>
          </a:xfrm>
        </p:grpSpPr>
        <p:pic>
          <p:nvPicPr>
            <p:cNvPr id="7" name="Picture 6" descr="hadoop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0" y="4705350"/>
              <a:ext cx="2209800" cy="1657350"/>
            </a:xfrm>
            <a:prstGeom prst="rect">
              <a:avLst/>
            </a:prstGeom>
          </p:spPr>
        </p:pic>
        <p:pic>
          <p:nvPicPr>
            <p:cNvPr id="8" name="Picture 7" descr="hadoop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53000" y="4800600"/>
              <a:ext cx="2133600" cy="1600200"/>
            </a:xfrm>
            <a:prstGeom prst="rect">
              <a:avLst/>
            </a:prstGeom>
          </p:spPr>
        </p:pic>
        <p:pic>
          <p:nvPicPr>
            <p:cNvPr id="11" name="Picture 10" descr="mysql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3276600"/>
              <a:ext cx="2876392" cy="1479550"/>
            </a:xfrm>
            <a:prstGeom prst="rect">
              <a:avLst/>
            </a:prstGeom>
          </p:spPr>
        </p:pic>
        <p:pic>
          <p:nvPicPr>
            <p:cNvPr id="12" name="Picture 11" descr="memcached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4800" y="1828800"/>
              <a:ext cx="1103345" cy="838200"/>
            </a:xfrm>
            <a:prstGeom prst="rect">
              <a:avLst/>
            </a:prstGeom>
          </p:spPr>
        </p:pic>
        <p:pic>
          <p:nvPicPr>
            <p:cNvPr id="13" name="Picture 12" descr="memcached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00200" y="1828800"/>
              <a:ext cx="1103345" cy="83820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219200" y="1524000"/>
            <a:ext cx="7239000" cy="4131564"/>
            <a:chOff x="1219200" y="1524000"/>
            <a:chExt cx="7239000" cy="4131564"/>
          </a:xfrm>
        </p:grpSpPr>
        <p:pic>
          <p:nvPicPr>
            <p:cNvPr id="14" name="Picture 13" descr="ChewedBubbleGum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19200" y="2971800"/>
              <a:ext cx="685800" cy="626364"/>
            </a:xfrm>
            <a:prstGeom prst="rect">
              <a:avLst/>
            </a:prstGeom>
          </p:spPr>
        </p:pic>
        <p:pic>
          <p:nvPicPr>
            <p:cNvPr id="15" name="Picture 14" descr="ChewedBubbleGum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95800" y="4495800"/>
              <a:ext cx="685800" cy="626364"/>
            </a:xfrm>
            <a:prstGeom prst="rect">
              <a:avLst/>
            </a:prstGeom>
          </p:spPr>
        </p:pic>
        <p:pic>
          <p:nvPicPr>
            <p:cNvPr id="16" name="Picture 15" descr="ChewedBubbleGum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72400" y="5029200"/>
              <a:ext cx="685800" cy="626364"/>
            </a:xfrm>
            <a:prstGeom prst="rect">
              <a:avLst/>
            </a:prstGeom>
          </p:spPr>
        </p:pic>
        <p:pic>
          <p:nvPicPr>
            <p:cNvPr id="17" name="Picture 16" descr="ChewedBubbleGum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29200" y="2133600"/>
              <a:ext cx="685800" cy="626364"/>
            </a:xfrm>
            <a:prstGeom prst="rect">
              <a:avLst/>
            </a:prstGeom>
          </p:spPr>
        </p:pic>
        <p:pic>
          <p:nvPicPr>
            <p:cNvPr id="18" name="Picture 17" descr="wire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05600" y="1524000"/>
              <a:ext cx="1295400" cy="868998"/>
            </a:xfrm>
            <a:prstGeom prst="rect">
              <a:avLst/>
            </a:prstGeom>
          </p:spPr>
        </p:pic>
        <p:pic>
          <p:nvPicPr>
            <p:cNvPr id="19" name="Picture 18" descr="wire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24200" y="1676400"/>
              <a:ext cx="1295400" cy="868998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 rot="21062079">
            <a:off x="1328643" y="3642625"/>
            <a:ext cx="6728209" cy="954107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963BAB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NOTE:  </a:t>
            </a:r>
            <a:r>
              <a:rPr lang="en-US" sz="2800" dirty="0" smtClean="0"/>
              <a:t>The bar is at a historic low right now.</a:t>
            </a:r>
          </a:p>
          <a:p>
            <a:r>
              <a:rPr lang="en-US" sz="2800" dirty="0" smtClean="0"/>
              <a:t>              This is an exciting opportunity…!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4210</TotalTime>
  <Words>2376</Words>
  <Application>Microsoft Macintosh PowerPoint</Application>
  <PresentationFormat>On-screen Show (4:3)</PresentationFormat>
  <Paragraphs>350</Paragraphs>
  <Slides>32</Slides>
  <Notes>6</Notes>
  <HiddenSlides>3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O Sole Mio:  On the Orographic implications of Social, Local, Event, and Mobile Information Observing</vt:lpstr>
      <vt:lpstr>My Qualifications</vt:lpstr>
      <vt:lpstr>Here’s the Plan</vt:lpstr>
      <vt:lpstr>Orographic Clouds</vt:lpstr>
      <vt:lpstr>Our Orographic Forces</vt:lpstr>
      <vt:lpstr>Slide 5</vt:lpstr>
      <vt:lpstr>Day One Summary: Cloud Data Infrastructure</vt:lpstr>
      <vt:lpstr>Today: Cloud Data Bandwagons</vt:lpstr>
      <vt:lpstr>Current Best Practices</vt:lpstr>
      <vt:lpstr>Let’s Approach This Stuff “Right”!</vt:lpstr>
      <vt:lpstr>The ASTERIX Project at UCI (Joint with UCR and UCSD)</vt:lpstr>
      <vt:lpstr>So What If We’d Meant To Do This?</vt:lpstr>
      <vt:lpstr>ASTERIX Objectives</vt:lpstr>
      <vt:lpstr>ASTERIX System Overview</vt:lpstr>
      <vt:lpstr>ASTERIX Data Model (ADM) </vt:lpstr>
      <vt:lpstr>ASTERIX Query Language (AQL)</vt:lpstr>
      <vt:lpstr>Algebricks (and the ASTERIX Stack)</vt:lpstr>
      <vt:lpstr>ASTERIX and Hyracks</vt:lpstr>
      <vt:lpstr>Hyracks In a Nutshell</vt:lpstr>
      <vt:lpstr>Hadoop Compatibility Layer</vt:lpstr>
      <vt:lpstr>Hyracks Performance (On a cluster with 40 cores &amp; 40 disks)</vt:lpstr>
      <vt:lpstr>Machine Learning in ScalOps, A higher order cloud computing language</vt:lpstr>
      <vt:lpstr>Applied large scale ML requires …</vt:lpstr>
      <vt:lpstr>Example Decisions to be made I</vt:lpstr>
      <vt:lpstr>Example Decisions to be made II</vt:lpstr>
      <vt:lpstr>ScalOps prescription: Automation</vt:lpstr>
      <vt:lpstr>ASTERIX Summary</vt:lpstr>
      <vt:lpstr>Partial ASTERIX Cast List</vt:lpstr>
      <vt:lpstr>For More ASTERIX Info</vt:lpstr>
      <vt:lpstr>ASTERIX Status</vt:lpstr>
      <vt:lpstr>Challenges for NSF Research(ers)</vt:lpstr>
      <vt:lpstr>So What Might We Recommend?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ASTERIX</dc:title>
  <dc:subject/>
  <dc:creator>Carey</dc:creator>
  <cp:keywords/>
  <dc:description/>
  <cp:lastModifiedBy>Michael Carey</cp:lastModifiedBy>
  <cp:revision>202</cp:revision>
  <dcterms:created xsi:type="dcterms:W3CDTF">2012-02-24T13:23:21Z</dcterms:created>
  <dcterms:modified xsi:type="dcterms:W3CDTF">2012-02-24T13:26:13Z</dcterms:modified>
  <cp:category/>
</cp:coreProperties>
</file>