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386" r:id="rId5"/>
    <p:sldId id="369" r:id="rId6"/>
    <p:sldId id="370" r:id="rId7"/>
    <p:sldId id="371" r:id="rId8"/>
    <p:sldId id="372" r:id="rId9"/>
    <p:sldId id="373" r:id="rId10"/>
    <p:sldId id="374" r:id="rId11"/>
    <p:sldId id="394" r:id="rId12"/>
    <p:sldId id="375" r:id="rId13"/>
    <p:sldId id="376" r:id="rId14"/>
    <p:sldId id="377" r:id="rId15"/>
    <p:sldId id="378" r:id="rId16"/>
    <p:sldId id="395" r:id="rId17"/>
    <p:sldId id="381" r:id="rId18"/>
    <p:sldId id="388" r:id="rId19"/>
    <p:sldId id="385" r:id="rId20"/>
    <p:sldId id="396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uxiong He" initials="YH" lastIdx="3" clrIdx="0"/>
  <p:cmAuthor id="1" name="samehe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00" autoAdjust="0"/>
    <p:restoredTop sz="76839" autoAdjust="0"/>
  </p:normalViewPr>
  <p:slideViewPr>
    <p:cSldViewPr>
      <p:cViewPr>
        <p:scale>
          <a:sx n="90" d="100"/>
          <a:sy n="90" d="100"/>
        </p:scale>
        <p:origin x="-564" y="-2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3.emf"/><Relationship Id="rId4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2CF7E-93CF-48BE-BF66-9A3F5FC3D1BD}" type="datetimeFigureOut">
              <a:rPr lang="en-US" smtClean="0"/>
              <a:t>2/23/2012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28089-0F18-4C7F-85CE-E35D80E2B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59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28089-0F18-4C7F-85CE-E35D80E2B4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45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28089-0F18-4C7F-85CE-E35D80E2B4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95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28089-0F18-4C7F-85CE-E35D80E2B4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6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28089-0F18-4C7F-85CE-E35D80E2B4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6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28089-0F18-4C7F-85CE-E35D80E2B4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6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Codebook</a:t>
            </a:r>
            <a:r>
              <a:rPr lang="en-US" baseline="0" dirty="0" smtClean="0"/>
              <a:t> is another project at MSR, developed by the Rise group.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Graph is crawled from the TFS repository of the project.  It captures the interaction at the software development.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524ED-B536-4AAD-991D-68351F3083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53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524ED-B536-4AAD-991D-68351F3083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53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center and</a:t>
            </a:r>
            <a:r>
              <a:rPr lang="en-US" baseline="0" dirty="0" smtClean="0"/>
              <a:t> application graphs.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28089-0F18-4C7F-85CE-E35D80E2B4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6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Observation: distributions,</a:t>
            </a:r>
            <a:r>
              <a:rPr lang="en-US" baseline="0" dirty="0" smtClean="0"/>
              <a:t> hybrid engines, pattern matching.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524ED-B536-4AAD-991D-68351F3083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54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XCG_PPT_WhiteCover_Wide_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51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3714750"/>
            <a:ext cx="7772400" cy="742949"/>
          </a:xfrm>
        </p:spPr>
        <p:txBody>
          <a:bodyPr>
            <a:normAutofit/>
          </a:bodyPr>
          <a:lstStyle>
            <a:lvl1pPr algn="r">
              <a:defRPr sz="3400">
                <a:solidFill>
                  <a:schemeClr val="tx2">
                    <a:lumMod val="7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Presentation Title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0" y="4248150"/>
            <a:ext cx="6400800" cy="571500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2">
                    <a:lumMod val="60000"/>
                    <a:lumOff val="40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33718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 marL="822960">
              <a:defRPr sz="1800"/>
            </a:lvl3pPr>
            <a:lvl4pPr marL="1280160"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685800"/>
            <a:ext cx="8229600" cy="47982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subhead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165622"/>
            <a:ext cx="8229600" cy="2963466"/>
          </a:xfrm>
        </p:spPr>
        <p:txBody>
          <a:bodyPr/>
          <a:lstStyle>
            <a:lvl1pPr>
              <a:defRPr sz="2000" baseline="0"/>
            </a:lvl1pPr>
            <a:lvl2pPr marL="457200"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 style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XCG_PPT_WhiteContent_Wide_1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 rot="10800000">
            <a:off x="0" y="-7620"/>
            <a:ext cx="9144000" cy="51511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42950"/>
            <a:ext cx="8229600" cy="3371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>
              <a:lumMod val="75000"/>
            </a:schemeClr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+mn-ea"/>
          <a:cs typeface="Segoe UI" pitchFamily="34" charset="0"/>
        </a:defRPr>
      </a:lvl1pPr>
      <a:lvl2pPr marL="45720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+mn-ea"/>
          <a:cs typeface="Segoe UI" pitchFamily="34" charset="0"/>
        </a:defRPr>
      </a:lvl2pPr>
      <a:lvl3pPr marL="822960" indent="-228600" algn="l" defTabSz="914400" rtl="0" eaLnBrk="1" latinLnBrk="0" hangingPunct="1">
        <a:spcBef>
          <a:spcPct val="20000"/>
        </a:spcBef>
        <a:buFont typeface="Calibri" pitchFamily="34" charset="0"/>
        <a:buChar char="–"/>
        <a:defRPr sz="1800" b="0" kern="120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+mn-ea"/>
          <a:cs typeface="Segoe UI" pitchFamily="34" charset="0"/>
        </a:defRPr>
      </a:lvl3pPr>
      <a:lvl4pPr marL="128016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+mn-ea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7.emf"/><Relationship Id="rId5" Type="http://schemas.openxmlformats.org/officeDocument/2006/relationships/image" Target="../media/image3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381000" y="838201"/>
            <a:ext cx="8458200" cy="112394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en-US" sz="3600" b="1" dirty="0" smtClean="0"/>
              <a:t>System Support for Managing </a:t>
            </a:r>
            <a:br>
              <a:rPr lang="en-US" sz="3600" b="1" dirty="0" smtClean="0"/>
            </a:br>
            <a:r>
              <a:rPr lang="en-US" sz="3600" b="1" dirty="0" smtClean="0"/>
              <a:t>Graphs </a:t>
            </a:r>
            <a:r>
              <a:rPr lang="en-US" sz="3600" b="1" dirty="0" smtClean="0"/>
              <a:t>in the Cloud</a:t>
            </a:r>
            <a:endParaRPr lang="en-US" sz="3600" b="1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219200" y="2724150"/>
            <a:ext cx="64008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45720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82296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/>
              <a:t>Sameh Elnikety  &amp;  Yuxiong He</a:t>
            </a:r>
          </a:p>
          <a:p>
            <a:pPr algn="ctr"/>
            <a:r>
              <a:rPr lang="en-US" sz="2800" dirty="0" smtClean="0"/>
              <a:t>Microsoft Research</a:t>
            </a:r>
          </a:p>
        </p:txBody>
      </p:sp>
    </p:spTree>
    <p:extLst>
      <p:ext uri="{BB962C8B-B14F-4D97-AF65-F5344CB8AC3E}">
        <p14:creationId xmlns:p14="http://schemas.microsoft.com/office/powerpoint/2010/main" val="123694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2950"/>
            <a:ext cx="914400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1866900" y="1794538"/>
            <a:ext cx="1828800" cy="64002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4800" y="2327938"/>
            <a:ext cx="1219200" cy="64002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-122807" y="1032538"/>
            <a:ext cx="1431474" cy="64002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86000" y="1032822"/>
            <a:ext cx="1219200" cy="64002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73917" y="2251738"/>
            <a:ext cx="1219200" cy="64002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00800" y="4019550"/>
            <a:ext cx="1219200" cy="64002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 dirty="0" smtClean="0"/>
              <a:t>Example 2: </a:t>
            </a:r>
            <a:r>
              <a:rPr lang="en-US" dirty="0" err="1" smtClean="0"/>
              <a:t>CodeBook</a:t>
            </a:r>
            <a:r>
              <a:rPr lang="en-US" dirty="0" smtClean="0"/>
              <a:t> -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1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19050" y="800101"/>
            <a:ext cx="91725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Person, </a:t>
            </a:r>
            <a:r>
              <a:rPr lang="en-US" dirty="0" err="1"/>
              <a:t>FileOwner</a:t>
            </a:r>
            <a:r>
              <a:rPr lang="en-US" dirty="0" smtClean="0"/>
              <a:t>&gt;, </a:t>
            </a:r>
            <a:r>
              <a:rPr lang="en-US" dirty="0" err="1" smtClean="0"/>
              <a:t>TFSFile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/>
              <a:t>FileOwner</a:t>
            </a:r>
            <a:r>
              <a:rPr lang="en-US" dirty="0" smtClean="0"/>
              <a:t>&lt;, Person</a:t>
            </a:r>
            <a:br>
              <a:rPr lang="en-US" dirty="0" smtClean="0"/>
            </a:b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Person, </a:t>
            </a:r>
            <a:r>
              <a:rPr lang="en-US" dirty="0" err="1"/>
              <a:t>DiscussionOwner</a:t>
            </a:r>
            <a:r>
              <a:rPr lang="en-US" dirty="0" smtClean="0"/>
              <a:t>&gt;, Discussion, </a:t>
            </a:r>
            <a:r>
              <a:rPr lang="en-US" dirty="0" err="1"/>
              <a:t>DiscussionOwner</a:t>
            </a:r>
            <a:r>
              <a:rPr lang="en-US" dirty="0" smtClean="0"/>
              <a:t>&lt;, Person</a:t>
            </a:r>
            <a:br>
              <a:rPr lang="en-US" dirty="0" smtClean="0"/>
            </a:b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Person, </a:t>
            </a:r>
            <a:r>
              <a:rPr lang="en-US" dirty="0" err="1"/>
              <a:t>WorkItemOwner</a:t>
            </a:r>
            <a:r>
              <a:rPr lang="en-US" dirty="0" smtClean="0"/>
              <a:t>&gt;, </a:t>
            </a:r>
            <a:r>
              <a:rPr lang="en-US" dirty="0" err="1" smtClean="0"/>
              <a:t>TFSWorkItem</a:t>
            </a:r>
            <a:r>
              <a:rPr lang="en-US" dirty="0" smtClean="0"/>
              <a:t>, </a:t>
            </a:r>
            <a:r>
              <a:rPr lang="en-US" dirty="0" err="1"/>
              <a:t>WorkItemOwner</a:t>
            </a:r>
            <a:r>
              <a:rPr lang="en-US" dirty="0"/>
              <a:t>&lt; </a:t>
            </a:r>
            <a:r>
              <a:rPr lang="en-US" dirty="0" smtClean="0"/>
              <a:t>,Person</a:t>
            </a:r>
            <a:br>
              <a:rPr lang="en-US" dirty="0" smtClean="0"/>
            </a:b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Person, </a:t>
            </a:r>
            <a:r>
              <a:rPr lang="en-US" dirty="0"/>
              <a:t>Manages</a:t>
            </a:r>
            <a:r>
              <a:rPr lang="en-US" dirty="0" smtClean="0"/>
              <a:t>&lt;, Person, </a:t>
            </a:r>
            <a:r>
              <a:rPr lang="en-US" dirty="0"/>
              <a:t>Manages</a:t>
            </a:r>
            <a:r>
              <a:rPr lang="en-US" dirty="0" smtClean="0"/>
              <a:t>&gt;, Person</a:t>
            </a:r>
            <a:br>
              <a:rPr lang="en-US" dirty="0" smtClean="0"/>
            </a:b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Person, </a:t>
            </a:r>
            <a:r>
              <a:rPr lang="en-US" dirty="0" err="1"/>
              <a:t>WorkItemOwner</a:t>
            </a:r>
            <a:r>
              <a:rPr lang="en-US" dirty="0" smtClean="0"/>
              <a:t>&gt;, </a:t>
            </a:r>
            <a:r>
              <a:rPr lang="en-US" dirty="0" err="1" smtClean="0"/>
              <a:t>TFSWorkItem</a:t>
            </a:r>
            <a:r>
              <a:rPr lang="en-US" dirty="0" smtClean="0"/>
              <a:t>, Mentions&gt;, </a:t>
            </a:r>
            <a:r>
              <a:rPr lang="en-US" dirty="0" err="1" smtClean="0"/>
              <a:t>TFSFile</a:t>
            </a:r>
            <a:r>
              <a:rPr lang="en-US" dirty="0" smtClean="0"/>
              <a:t>, Mentions&gt;, </a:t>
            </a:r>
            <a:r>
              <a:rPr lang="en-US" dirty="0" err="1" smtClean="0"/>
              <a:t>TFSWorkItem</a:t>
            </a:r>
            <a:r>
              <a:rPr lang="en-US" dirty="0" smtClean="0"/>
              <a:t>, </a:t>
            </a:r>
            <a:r>
              <a:rPr lang="en-US" dirty="0" err="1"/>
              <a:t>WorkItemOwner</a:t>
            </a:r>
            <a:r>
              <a:rPr lang="en-US" dirty="0" smtClean="0"/>
              <a:t>&lt;,  Person</a:t>
            </a:r>
            <a:br>
              <a:rPr lang="en-US" dirty="0" smtClean="0"/>
            </a:b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Person, </a:t>
            </a:r>
            <a:r>
              <a:rPr lang="en-US" dirty="0" err="1"/>
              <a:t>WorkItemOwner</a:t>
            </a:r>
            <a:r>
              <a:rPr lang="en-US" dirty="0" smtClean="0"/>
              <a:t>&gt;, </a:t>
            </a:r>
            <a:r>
              <a:rPr lang="en-US" dirty="0" err="1" smtClean="0"/>
              <a:t>TFSWorkItem</a:t>
            </a:r>
            <a:r>
              <a:rPr lang="en-US" dirty="0" smtClean="0"/>
              <a:t>, Mentions&gt;, </a:t>
            </a:r>
            <a:r>
              <a:rPr lang="en-US" dirty="0" err="1" smtClean="0"/>
              <a:t>TFSFile</a:t>
            </a:r>
            <a:r>
              <a:rPr lang="en-US" dirty="0" smtClean="0"/>
              <a:t>,</a:t>
            </a:r>
            <a:r>
              <a:rPr lang="en-US" dirty="0"/>
              <a:t> </a:t>
            </a:r>
            <a:r>
              <a:rPr lang="en-US" dirty="0" err="1" smtClean="0"/>
              <a:t>FileOwner</a:t>
            </a:r>
            <a:r>
              <a:rPr lang="en-US" dirty="0" smtClean="0"/>
              <a:t>&lt;, Person</a:t>
            </a:r>
            <a:br>
              <a:rPr lang="en-US" dirty="0" smtClean="0"/>
            </a:b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Person, </a:t>
            </a:r>
            <a:r>
              <a:rPr lang="en-US" dirty="0" err="1"/>
              <a:t>FileOwner</a:t>
            </a:r>
            <a:r>
              <a:rPr lang="en-US" dirty="0" smtClean="0"/>
              <a:t>&gt;, </a:t>
            </a:r>
            <a:r>
              <a:rPr lang="en-US" dirty="0" err="1" smtClean="0"/>
              <a:t>TFSFile</a:t>
            </a:r>
            <a:r>
              <a:rPr lang="en-US" dirty="0" smtClean="0"/>
              <a:t>,</a:t>
            </a:r>
            <a:r>
              <a:rPr lang="en-US" dirty="0"/>
              <a:t> </a:t>
            </a:r>
            <a:r>
              <a:rPr lang="en-US" dirty="0" smtClean="0"/>
              <a:t>Mentions&gt;, </a:t>
            </a:r>
            <a:r>
              <a:rPr lang="en-US" dirty="0" err="1" smtClean="0"/>
              <a:t>TFSWorkItem</a:t>
            </a:r>
            <a:r>
              <a:rPr lang="en-US" dirty="0" smtClean="0"/>
              <a:t>, Mentions&gt;, </a:t>
            </a:r>
            <a:r>
              <a:rPr lang="en-US" dirty="0" err="1" smtClean="0"/>
              <a:t>TFSFile</a:t>
            </a:r>
            <a:r>
              <a:rPr lang="en-US" dirty="0" smtClean="0"/>
              <a:t>,</a:t>
            </a:r>
            <a:r>
              <a:rPr lang="en-US" dirty="0"/>
              <a:t>   </a:t>
            </a:r>
            <a:r>
              <a:rPr lang="en-US" dirty="0" err="1" smtClean="0"/>
              <a:t>FileOwner</a:t>
            </a:r>
            <a:r>
              <a:rPr lang="en-US" dirty="0" smtClean="0"/>
              <a:t>&lt;, Person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 dirty="0" smtClean="0"/>
              <a:t>Example 2: </a:t>
            </a:r>
            <a:r>
              <a:rPr lang="en-US" dirty="0" err="1" smtClean="0"/>
              <a:t>CodeBook</a:t>
            </a:r>
            <a:r>
              <a:rPr lang="en-US" dirty="0" smtClean="0"/>
              <a:t> - Queries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7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Query Language – Pattern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3371850"/>
          </a:xfrm>
          <a:ln>
            <a:noFill/>
          </a:ln>
        </p:spPr>
        <p:txBody>
          <a:bodyPr>
            <a:normAutofit/>
          </a:bodyPr>
          <a:lstStyle/>
          <a:p>
            <a:pPr marL="114300" lvl="1"/>
            <a:r>
              <a:rPr lang="en-US" b="1" dirty="0" smtClean="0"/>
              <a:t>From</a:t>
            </a:r>
            <a:r>
              <a:rPr lang="en-US" b="1" dirty="0"/>
              <a:t> </a:t>
            </a:r>
            <a:r>
              <a:rPr lang="en-US" b="1" dirty="0" smtClean="0"/>
              <a:t>reachability </a:t>
            </a:r>
          </a:p>
          <a:p>
            <a:pPr marL="937260" lvl="3"/>
            <a:r>
              <a:rPr lang="en-US" dirty="0"/>
              <a:t>P</a:t>
            </a:r>
            <a:r>
              <a:rPr lang="en-US" dirty="0" smtClean="0"/>
              <a:t>aths</a:t>
            </a:r>
          </a:p>
          <a:p>
            <a:pPr marL="937260" lvl="3"/>
            <a:r>
              <a:rPr lang="en-US" dirty="0" smtClean="0"/>
              <a:t>Sequence of predicates</a:t>
            </a:r>
          </a:p>
          <a:p>
            <a:pPr marL="937260" lvl="3"/>
            <a:endParaRPr lang="en-US" dirty="0" smtClean="0"/>
          </a:p>
          <a:p>
            <a:pPr marL="937260" lvl="3"/>
            <a:endParaRPr lang="en-US" dirty="0" smtClean="0"/>
          </a:p>
          <a:p>
            <a:pPr marL="480060" lvl="2"/>
            <a:endParaRPr lang="en-US" dirty="0" smtClean="0"/>
          </a:p>
          <a:p>
            <a:pPr marL="114300" lvl="1"/>
            <a:r>
              <a:rPr lang="en-US" b="1" dirty="0" smtClean="0"/>
              <a:t>To graph patterns</a:t>
            </a:r>
          </a:p>
          <a:p>
            <a:pPr marL="937260" lvl="3"/>
            <a:r>
              <a:rPr lang="en-US" dirty="0" smtClean="0"/>
              <a:t>Subgraph isomorphism</a:t>
            </a:r>
          </a:p>
          <a:p>
            <a:pPr marL="708660" lvl="3" indent="0">
              <a:buNone/>
            </a:pP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305541"/>
              </p:ext>
            </p:extLst>
          </p:nvPr>
        </p:nvGraphicFramePr>
        <p:xfrm>
          <a:off x="4654550" y="900113"/>
          <a:ext cx="4202113" cy="147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6" name="Visio" r:id="rId4" imgW="5338097" imgH="2004168" progId="Visio.Drawing.11">
                  <p:embed/>
                </p:oleObj>
              </mc:Choice>
              <mc:Fallback>
                <p:oleObj name="Visio" r:id="rId4" imgW="5338097" imgH="20041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900113"/>
                        <a:ext cx="4202113" cy="147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869012"/>
              </p:ext>
            </p:extLst>
          </p:nvPr>
        </p:nvGraphicFramePr>
        <p:xfrm>
          <a:off x="4648200" y="2605016"/>
          <a:ext cx="4278313" cy="181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7" name="Visio" r:id="rId6" imgW="5403739" imgH="2390032" progId="Visio.Drawing.11">
                  <p:embed/>
                </p:oleObj>
              </mc:Choice>
              <mc:Fallback>
                <p:oleObj name="Visio" r:id="rId6" imgW="5403739" imgH="239003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605016"/>
                        <a:ext cx="4278313" cy="181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210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3924300"/>
          </a:xfrm>
          <a:ln>
            <a:noFill/>
          </a:ln>
        </p:spPr>
        <p:txBody>
          <a:bodyPr>
            <a:normAutofit/>
          </a:bodyPr>
          <a:lstStyle/>
          <a:p>
            <a:pPr marL="0">
              <a:buFont typeface="Arial" pitchFamily="34" charset="0"/>
              <a:buChar char="•"/>
            </a:pPr>
            <a:r>
              <a:rPr lang="en-US" dirty="0" smtClean="0"/>
              <a:t>Query language</a:t>
            </a:r>
          </a:p>
          <a:p>
            <a:pPr marL="480060" lvl="2"/>
            <a:r>
              <a:rPr lang="en-US" dirty="0" smtClean="0"/>
              <a:t>Regular language reachability</a:t>
            </a:r>
          </a:p>
          <a:p>
            <a:pPr marL="480060" lvl="2"/>
            <a:r>
              <a:rPr lang="en-US" dirty="0" smtClean="0"/>
              <a:t>Graph pattern matching</a:t>
            </a:r>
            <a:endParaRPr lang="en-US" dirty="0"/>
          </a:p>
          <a:p>
            <a:pPr marL="0">
              <a:buFont typeface="Arial" pitchFamily="34" charset="0"/>
              <a:buChar char="•"/>
            </a:pPr>
            <a:r>
              <a:rPr lang="en-US" dirty="0" smtClean="0"/>
              <a:t>Execution engine</a:t>
            </a:r>
          </a:p>
          <a:p>
            <a:pPr marL="480060" lvl="2"/>
            <a:r>
              <a:rPr lang="en-US" dirty="0" smtClean="0"/>
              <a:t>Based on distributed breadth first-search</a:t>
            </a:r>
          </a:p>
          <a:p>
            <a:pPr marL="480060" lvl="2"/>
            <a:r>
              <a:rPr lang="en-US" dirty="0" smtClean="0"/>
              <a:t>Optimizations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Supporting 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58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038600" y="800100"/>
            <a:ext cx="4876800" cy="8572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73356" y="1028700"/>
            <a:ext cx="2188845" cy="4286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Alice  &lt;Tags  Photo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09925" y="1962150"/>
            <a:ext cx="2165350" cy="2857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smtClean="0">
                <a:solidFill>
                  <a:schemeClr val="tx1"/>
                </a:solidFill>
              </a:rPr>
              <a:t>Breadth First Search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2400" y="3230761"/>
            <a:ext cx="2362200" cy="122693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Answer Paths: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Alice, Tags, Photo1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Alice, Tags, Photo8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858002" y="985840"/>
            <a:ext cx="609599" cy="4190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S2</a:t>
            </a:r>
            <a:endParaRPr lang="en-U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43401" y="985840"/>
            <a:ext cx="609599" cy="41909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S0</a:t>
            </a:r>
            <a:endParaRPr lang="en-U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638802" y="985840"/>
            <a:ext cx="609599" cy="4190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S1</a:t>
            </a:r>
            <a:endParaRPr lang="en-U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077202" y="985840"/>
            <a:ext cx="609599" cy="41909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S3</a:t>
            </a:r>
            <a:endParaRPr lang="en-U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590800" y="1068419"/>
            <a:ext cx="1143000" cy="36347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Curved Connector 22"/>
          <p:cNvCxnSpPr>
            <a:stCxn id="14" idx="7"/>
            <a:endCxn id="15" idx="1"/>
          </p:cNvCxnSpPr>
          <p:nvPr/>
        </p:nvCxnSpPr>
        <p:spPr>
          <a:xfrm rot="5400000" flipH="1" flipV="1">
            <a:off x="5297488" y="615040"/>
            <a:ext cx="9525" cy="864350"/>
          </a:xfrm>
          <a:prstGeom prst="curvedConnector3">
            <a:avLst>
              <a:gd name="adj1" fmla="val 2444362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5" idx="7"/>
            <a:endCxn id="5" idx="0"/>
          </p:cNvCxnSpPr>
          <p:nvPr/>
        </p:nvCxnSpPr>
        <p:spPr>
          <a:xfrm rot="5400000" flipH="1" flipV="1">
            <a:off x="6630275" y="514690"/>
            <a:ext cx="61376" cy="1003675"/>
          </a:xfrm>
          <a:prstGeom prst="curvedConnector3">
            <a:avLst>
              <a:gd name="adj1" fmla="val 379346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5" idx="7"/>
            <a:endCxn id="16" idx="1"/>
          </p:cNvCxnSpPr>
          <p:nvPr/>
        </p:nvCxnSpPr>
        <p:spPr>
          <a:xfrm rot="5400000" flipH="1" flipV="1">
            <a:off x="7773988" y="653141"/>
            <a:ext cx="9525" cy="788149"/>
          </a:xfrm>
          <a:prstGeom prst="curvedConnector3">
            <a:avLst>
              <a:gd name="adj1" fmla="val 2444362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060952" y="635796"/>
            <a:ext cx="501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Alice</a:t>
            </a:r>
            <a:endParaRPr lang="en-US" sz="1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278880" y="635795"/>
            <a:ext cx="716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Tags</a:t>
            </a:r>
            <a:endParaRPr lang="en-US" sz="1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564279" y="628651"/>
            <a:ext cx="624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Photo</a:t>
            </a:r>
            <a:endParaRPr lang="en-US" sz="1200" b="1" dirty="0"/>
          </a:p>
        </p:txBody>
      </p:sp>
      <p:cxnSp>
        <p:nvCxnSpPr>
          <p:cNvPr id="33" name="Straight Arrow Connector 32"/>
          <p:cNvCxnSpPr>
            <a:endCxn id="14" idx="2"/>
          </p:cNvCxnSpPr>
          <p:nvPr/>
        </p:nvCxnSpPr>
        <p:spPr>
          <a:xfrm>
            <a:off x="4114800" y="1195389"/>
            <a:ext cx="2286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ight Arrow 38"/>
          <p:cNvSpPr/>
          <p:nvPr/>
        </p:nvSpPr>
        <p:spPr>
          <a:xfrm rot="5400000">
            <a:off x="6248400" y="1643634"/>
            <a:ext cx="457200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flipH="1">
            <a:off x="2590800" y="3714750"/>
            <a:ext cx="1219200" cy="36347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9" name="Picture 9" descr="C:\Users\t-melsay\Desktop\200px-False_X_ma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712" y="1992511"/>
            <a:ext cx="266201" cy="22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Centralized Query Execution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916547"/>
              </p:ext>
            </p:extLst>
          </p:nvPr>
        </p:nvGraphicFramePr>
        <p:xfrm>
          <a:off x="5029200" y="1481425"/>
          <a:ext cx="3657600" cy="3498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4" name="Visio" r:id="rId5" imgW="6609613" imgH="6560766" progId="Visio.Drawing.11">
                  <p:embed/>
                </p:oleObj>
              </mc:Choice>
              <mc:Fallback>
                <p:oleObj name="Visio" r:id="rId5" imgW="6609613" imgH="656076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481425"/>
                        <a:ext cx="3657600" cy="34986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Picture 8" descr="C:\Users\t-melsay\Desktop\CheckMar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1712714"/>
            <a:ext cx="180975" cy="28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9" descr="C:\Users\t-melsay\Desktop\200px-False_X_ma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713" y="2335410"/>
            <a:ext cx="266201" cy="22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9" descr="C:\Users\t-melsay\Desktop\200px-False_X_ma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3" y="2449709"/>
            <a:ext cx="266201" cy="22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9" descr="C:\Users\t-melsay\Desktop\200px-False_X_ma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178" y="2443754"/>
            <a:ext cx="266201" cy="22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C:\Users\t-melsay\Desktop\CheckMar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211" y="2027039"/>
            <a:ext cx="180975" cy="28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C:\Users\t-melsay\Desktop\CheckMar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211" y="2305048"/>
            <a:ext cx="180975" cy="28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C:\Users\t-melsay\Desktop\CheckMar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750" y="2169914"/>
            <a:ext cx="180975" cy="28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C:\Users\t-melsay\Desktop\CheckMar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749" y="2724150"/>
            <a:ext cx="180975" cy="28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ounded Rectangle 31"/>
          <p:cNvSpPr/>
          <p:nvPr/>
        </p:nvSpPr>
        <p:spPr>
          <a:xfrm>
            <a:off x="173355" y="1885950"/>
            <a:ext cx="2188845" cy="4286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Photo   Tags&gt;  Alice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ight Arrow 36"/>
          <p:cNvSpPr/>
          <p:nvPr/>
        </p:nvSpPr>
        <p:spPr>
          <a:xfrm rot="16200000">
            <a:off x="903836" y="1454500"/>
            <a:ext cx="426839" cy="43248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2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11" grpId="0" animBg="1"/>
      <p:bldP spid="5" grpId="0" animBg="1"/>
      <p:bldP spid="14" grpId="0" animBg="1"/>
      <p:bldP spid="15" grpId="0" animBg="1"/>
      <p:bldP spid="16" grpId="0" animBg="1"/>
      <p:bldP spid="13" grpId="0" animBg="1"/>
      <p:bldP spid="30" grpId="0"/>
      <p:bldP spid="35" grpId="0"/>
      <p:bldP spid="36" grpId="0"/>
      <p:bldP spid="39" grpId="0" animBg="1"/>
      <p:bldP spid="41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Cheap Concurrency Control!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3848100"/>
          </a:xfrm>
          <a:ln>
            <a:noFill/>
          </a:ln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Replication and partitioning</a:t>
            </a:r>
          </a:p>
          <a:p>
            <a:pPr lvl="2"/>
            <a:r>
              <a:rPr lang="en-US" dirty="0" smtClean="0"/>
              <a:t>Surprising synergy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Multi-Version Concurrency Control</a:t>
            </a:r>
          </a:p>
          <a:p>
            <a:pPr lvl="2"/>
            <a:r>
              <a:rPr lang="en-US" dirty="0" smtClean="0"/>
              <a:t>Generalized </a:t>
            </a:r>
            <a:r>
              <a:rPr lang="en-US" dirty="0"/>
              <a:t>Snapshot </a:t>
            </a:r>
            <a:r>
              <a:rPr lang="en-US" dirty="0" smtClean="0"/>
              <a:t>Isolation</a:t>
            </a:r>
            <a:endParaRPr lang="en-US" b="1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Replicas agree on</a:t>
            </a:r>
          </a:p>
          <a:p>
            <a:pPr lvl="2"/>
            <a:r>
              <a:rPr lang="en-US" dirty="0" smtClean="0"/>
              <a:t>Which </a:t>
            </a:r>
            <a:r>
              <a:rPr lang="en-US" dirty="0"/>
              <a:t>update transactions </a:t>
            </a:r>
            <a:r>
              <a:rPr lang="en-US" dirty="0" smtClean="0"/>
              <a:t>commit</a:t>
            </a:r>
          </a:p>
          <a:p>
            <a:pPr lvl="2"/>
            <a:r>
              <a:rPr lang="en-US" dirty="0" smtClean="0"/>
              <a:t>Their </a:t>
            </a:r>
            <a:r>
              <a:rPr lang="en-US" dirty="0"/>
              <a:t>commit order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Example</a:t>
            </a:r>
            <a:endParaRPr lang="en-US" dirty="0"/>
          </a:p>
          <a:p>
            <a:pPr lvl="2"/>
            <a:r>
              <a:rPr lang="en-US" dirty="0"/>
              <a:t>T1:  set </a:t>
            </a:r>
            <a:r>
              <a:rPr lang="en-US" dirty="0" smtClean="0"/>
              <a:t>x </a:t>
            </a:r>
            <a:r>
              <a:rPr lang="en-US" dirty="0"/>
              <a:t>= </a:t>
            </a:r>
            <a:r>
              <a:rPr lang="en-US" dirty="0" smtClean="0"/>
              <a:t>1</a:t>
            </a:r>
            <a:endParaRPr lang="en-US" dirty="0"/>
          </a:p>
          <a:p>
            <a:pPr lvl="2"/>
            <a:r>
              <a:rPr lang="en-US" dirty="0"/>
              <a:t>T2:  set </a:t>
            </a:r>
            <a:r>
              <a:rPr lang="en-US" dirty="0" smtClean="0"/>
              <a:t>x </a:t>
            </a:r>
            <a:r>
              <a:rPr lang="en-US" dirty="0"/>
              <a:t>= </a:t>
            </a:r>
            <a:r>
              <a:rPr lang="en-US" dirty="0" smtClean="0"/>
              <a:t>2</a:t>
            </a:r>
            <a:endParaRPr lang="en-US" dirty="0"/>
          </a:p>
          <a:p>
            <a:pPr lvl="2"/>
            <a:r>
              <a:rPr lang="en-US" dirty="0"/>
              <a:t>Replica1: see T1 then T2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/>
              <a:t>x= 2</a:t>
            </a:r>
          </a:p>
          <a:p>
            <a:pPr lvl="2"/>
            <a:r>
              <a:rPr lang="en-US" dirty="0" smtClean="0">
                <a:solidFill>
                  <a:srgbClr val="F60000"/>
                </a:solidFill>
              </a:rPr>
              <a:t>Replica2: see T2 then T1 </a:t>
            </a:r>
            <a:r>
              <a:rPr lang="en-US" dirty="0" smtClean="0">
                <a:solidFill>
                  <a:srgbClr val="F60000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F60000"/>
                </a:solidFill>
              </a:rPr>
              <a:t>x = 1</a:t>
            </a:r>
            <a:endParaRPr lang="en-US" dirty="0">
              <a:solidFill>
                <a:srgbClr val="F6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1272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3924300"/>
          </a:xfrm>
          <a:ln>
            <a:noFill/>
          </a:ln>
        </p:spPr>
        <p:txBody>
          <a:bodyPr>
            <a:normAutofit/>
          </a:bodyPr>
          <a:lstStyle/>
          <a:p>
            <a:pPr marL="0">
              <a:buFont typeface="Arial" pitchFamily="34" charset="0"/>
              <a:buChar char="•"/>
            </a:pPr>
            <a:r>
              <a:rPr lang="en-US" dirty="0" smtClean="0"/>
              <a:t>Query language</a:t>
            </a:r>
          </a:p>
          <a:p>
            <a:pPr marL="480060" lvl="2"/>
            <a:r>
              <a:rPr lang="en-US" dirty="0" smtClean="0"/>
              <a:t>Regular language reachability</a:t>
            </a:r>
          </a:p>
          <a:p>
            <a:pPr marL="480060" lvl="2"/>
            <a:r>
              <a:rPr lang="en-US" dirty="0" smtClean="0"/>
              <a:t>Graph pattern matching</a:t>
            </a:r>
            <a:endParaRPr lang="en-US" dirty="0"/>
          </a:p>
          <a:p>
            <a:pPr marL="0">
              <a:buFont typeface="Arial" pitchFamily="34" charset="0"/>
              <a:buChar char="•"/>
            </a:pPr>
            <a:r>
              <a:rPr lang="en-US" dirty="0" smtClean="0"/>
              <a:t>Execution engine</a:t>
            </a:r>
          </a:p>
          <a:p>
            <a:pPr marL="480060" lvl="2"/>
            <a:r>
              <a:rPr lang="en-US" dirty="0" smtClean="0"/>
              <a:t>Based on distributed breadth first-search</a:t>
            </a:r>
          </a:p>
          <a:p>
            <a:pPr marL="480060" lvl="2"/>
            <a:r>
              <a:rPr lang="en-US" dirty="0" smtClean="0"/>
              <a:t>Optimizations</a:t>
            </a:r>
          </a:p>
          <a:p>
            <a:pPr marL="0">
              <a:buFont typeface="Arial" pitchFamily="34" charset="0"/>
              <a:buChar char="•"/>
            </a:pPr>
            <a:r>
              <a:rPr lang="en-US" dirty="0"/>
              <a:t>Supporting </a:t>
            </a:r>
            <a:r>
              <a:rPr lang="en-US" dirty="0" smtClean="0"/>
              <a:t>updates</a:t>
            </a:r>
          </a:p>
          <a:p>
            <a:pPr marL="480060" lvl="2"/>
            <a:r>
              <a:rPr lang="en-US" dirty="0" smtClean="0"/>
              <a:t>Replication and partitioning</a:t>
            </a:r>
          </a:p>
          <a:p>
            <a:pPr marL="480060" lvl="2"/>
            <a:r>
              <a:rPr lang="en-US" dirty="0" smtClean="0"/>
              <a:t>Multi-version concurrency models</a:t>
            </a:r>
          </a:p>
        </p:txBody>
      </p:sp>
    </p:spTree>
    <p:extLst>
      <p:ext uri="{BB962C8B-B14F-4D97-AF65-F5344CB8AC3E}">
        <p14:creationId xmlns:p14="http://schemas.microsoft.com/office/powerpoint/2010/main" val="278095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Few Research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4000500"/>
          </a:xfrm>
          <a:ln>
            <a:noFill/>
          </a:ln>
        </p:spPr>
        <p:txBody>
          <a:bodyPr>
            <a:normAutofit/>
          </a:bodyPr>
          <a:lstStyle/>
          <a:p>
            <a:pPr marL="285750" lvl="1" indent="-457200">
              <a:buFont typeface="+mj-lt"/>
              <a:buAutoNum type="arabicPeriod"/>
            </a:pPr>
            <a:r>
              <a:rPr lang="en-US" dirty="0" smtClean="0"/>
              <a:t>Querying the graph</a:t>
            </a:r>
          </a:p>
          <a:p>
            <a:pPr marL="480060" lvl="2"/>
            <a:r>
              <a:rPr lang="en-US" dirty="0" smtClean="0"/>
              <a:t>Data model &amp; query language</a:t>
            </a:r>
          </a:p>
          <a:p>
            <a:pPr marL="480060" lvl="2"/>
            <a:r>
              <a:rPr lang="en-US" dirty="0" smtClean="0"/>
              <a:t>Execution engine </a:t>
            </a:r>
          </a:p>
          <a:p>
            <a:pPr marL="285750" lvl="1" indent="-457200">
              <a:buFont typeface="+mj-lt"/>
              <a:buAutoNum type="arabicPeriod"/>
            </a:pPr>
            <a:r>
              <a:rPr lang="en-US" dirty="0"/>
              <a:t>Supporting updates</a:t>
            </a:r>
          </a:p>
          <a:p>
            <a:pPr marL="480060" lvl="2"/>
            <a:r>
              <a:rPr lang="en-US" dirty="0"/>
              <a:t>Multi-version concurrency control </a:t>
            </a:r>
          </a:p>
          <a:p>
            <a:pPr marL="285750" lvl="1" indent="-457200">
              <a:buFont typeface="+mj-lt"/>
              <a:buAutoNum type="arabicPeriod"/>
            </a:pPr>
            <a:r>
              <a:rPr lang="en-US" dirty="0" smtClean="0"/>
              <a:t>Partitioning</a:t>
            </a:r>
          </a:p>
          <a:p>
            <a:pPr marL="480060" lvl="2"/>
            <a:r>
              <a:rPr lang="en-US" dirty="0" smtClean="0"/>
              <a:t>Scale-free graphs</a:t>
            </a:r>
          </a:p>
        </p:txBody>
      </p:sp>
    </p:spTree>
    <p:extLst>
      <p:ext uri="{BB962C8B-B14F-4D97-AF65-F5344CB8AC3E}">
        <p14:creationId xmlns:p14="http://schemas.microsoft.com/office/powerpoint/2010/main" val="4042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1 : Social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4000500"/>
          </a:xfrm>
          <a:ln>
            <a:noFill/>
          </a:ln>
        </p:spPr>
        <p:txBody>
          <a:bodyPr>
            <a:normAutofit/>
          </a:bodyPr>
          <a:lstStyle/>
          <a:p>
            <a:pPr marL="114300" lvl="1"/>
            <a:r>
              <a:rPr lang="en-US" dirty="0" smtClean="0"/>
              <a:t>Scale</a:t>
            </a:r>
          </a:p>
          <a:p>
            <a:pPr marL="480060" lvl="2"/>
            <a:r>
              <a:rPr lang="en-US" dirty="0" smtClean="0"/>
              <a:t>LinkedIn</a:t>
            </a:r>
          </a:p>
          <a:p>
            <a:pPr marL="937260" lvl="3"/>
            <a:r>
              <a:rPr lang="en-US" dirty="0" smtClean="0"/>
              <a:t>70+ million users</a:t>
            </a:r>
            <a:endParaRPr lang="en-US" dirty="0"/>
          </a:p>
          <a:p>
            <a:pPr marL="480060" lvl="2"/>
            <a:r>
              <a:rPr lang="en-US" dirty="0" smtClean="0"/>
              <a:t>Facebook</a:t>
            </a:r>
          </a:p>
          <a:p>
            <a:pPr marL="937260" lvl="3"/>
            <a:r>
              <a:rPr lang="en-US" dirty="0" smtClean="0"/>
              <a:t>500+ million users</a:t>
            </a:r>
          </a:p>
          <a:p>
            <a:pPr marL="937260" lvl="3"/>
            <a:r>
              <a:rPr lang="en-US" dirty="0" smtClean="0"/>
              <a:t>65+ billion photos</a:t>
            </a:r>
          </a:p>
          <a:p>
            <a:pPr marL="114300" lvl="1"/>
            <a:r>
              <a:rPr lang="en-US" dirty="0" smtClean="0"/>
              <a:t>Rich </a:t>
            </a:r>
            <a:r>
              <a:rPr lang="en-US" dirty="0"/>
              <a:t>graph</a:t>
            </a:r>
          </a:p>
          <a:p>
            <a:pPr marL="480060" lvl="2"/>
            <a:r>
              <a:rPr lang="en-US" dirty="0"/>
              <a:t>Types, </a:t>
            </a:r>
            <a:r>
              <a:rPr lang="en-US" dirty="0" smtClean="0"/>
              <a:t>attributes</a:t>
            </a:r>
          </a:p>
          <a:p>
            <a:pPr marL="114300" lvl="1"/>
            <a:r>
              <a:rPr lang="en-US" dirty="0"/>
              <a:t>Queries</a:t>
            </a:r>
          </a:p>
          <a:p>
            <a:pPr marL="480060" lvl="2"/>
            <a:r>
              <a:rPr lang="en-US" dirty="0"/>
              <a:t>Find Alice’s friends</a:t>
            </a:r>
          </a:p>
          <a:p>
            <a:pPr marL="480060" lvl="2"/>
            <a:r>
              <a:rPr lang="en-US" dirty="0"/>
              <a:t>Find Alice’s photos with </a:t>
            </a:r>
            <a:r>
              <a:rPr lang="en-US" dirty="0" smtClean="0"/>
              <a:t>friends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629485"/>
              </p:ext>
            </p:extLst>
          </p:nvPr>
        </p:nvGraphicFramePr>
        <p:xfrm>
          <a:off x="3892550" y="57150"/>
          <a:ext cx="5187950" cy="496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0" name="Visio" r:id="rId3" imgW="6609613" imgH="6560766" progId="Visio.Drawing.11">
                  <p:embed/>
                </p:oleObj>
              </mc:Choice>
              <mc:Fallback>
                <p:oleObj name="Visio" r:id="rId3" imgW="6609613" imgH="656076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550" y="57150"/>
                        <a:ext cx="5187950" cy="496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862552"/>
              </p:ext>
            </p:extLst>
          </p:nvPr>
        </p:nvGraphicFramePr>
        <p:xfrm>
          <a:off x="3886200" y="57150"/>
          <a:ext cx="5187950" cy="496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1" name="Visio" r:id="rId5" imgW="6609613" imgH="6560766" progId="Visio.Drawing.11">
                  <p:embed/>
                </p:oleObj>
              </mc:Choice>
              <mc:Fallback>
                <p:oleObj name="Visio" r:id="rId5" imgW="6609613" imgH="656076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7150"/>
                        <a:ext cx="5187950" cy="496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856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Objective: Management &amp; Querying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3924300"/>
          </a:xfrm>
          <a:ln>
            <a:noFill/>
          </a:ln>
        </p:spPr>
        <p:txBody>
          <a:bodyPr>
            <a:normAutofit/>
          </a:bodyPr>
          <a:lstStyle/>
          <a:p>
            <a:pPr marL="114300" lvl="1"/>
            <a:r>
              <a:rPr lang="en-US" dirty="0" smtClean="0"/>
              <a:t>Manage and query large graphs online</a:t>
            </a:r>
          </a:p>
          <a:p>
            <a:pPr marL="480060" lvl="2"/>
            <a:r>
              <a:rPr lang="en-US" dirty="0" smtClean="0"/>
              <a:t>Today</a:t>
            </a:r>
          </a:p>
          <a:p>
            <a:pPr marL="937260" lvl="3"/>
            <a:r>
              <a:rPr lang="en-US" dirty="0"/>
              <a:t>E</a:t>
            </a:r>
            <a:r>
              <a:rPr lang="en-US" dirty="0" smtClean="0"/>
              <a:t>xpensive hardware (limited)</a:t>
            </a:r>
          </a:p>
          <a:p>
            <a:pPr marL="937260" lvl="3"/>
            <a:r>
              <a:rPr lang="en-US" dirty="0" smtClean="0"/>
              <a:t>Cluster of machines (ad-hoc)</a:t>
            </a:r>
          </a:p>
          <a:p>
            <a:pPr marL="480060" lvl="2"/>
            <a:r>
              <a:rPr lang="en-US" dirty="0" smtClean="0"/>
              <a:t>Tomorrow </a:t>
            </a:r>
          </a:p>
          <a:p>
            <a:pPr marL="937260" lvl="3"/>
            <a:r>
              <a:rPr lang="en-US" dirty="0" smtClean="0"/>
              <a:t>Growth area</a:t>
            </a:r>
          </a:p>
          <a:p>
            <a:pPr marL="114300" lvl="1"/>
            <a:r>
              <a:rPr lang="en-US" dirty="0" smtClean="0"/>
              <a:t>Analogy: provide system support</a:t>
            </a:r>
          </a:p>
          <a:p>
            <a:pPr marL="937260" lvl="3"/>
            <a:r>
              <a:rPr lang="en-US" dirty="0" smtClean="0"/>
              <a:t>Analogy: DBMS manages application data</a:t>
            </a:r>
          </a:p>
          <a:p>
            <a:pPr marL="937260" lvl="3"/>
            <a:r>
              <a:rPr lang="en-US" dirty="0" smtClean="0"/>
              <a:t>Offers easy, efficient, reliable solution to developers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7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Design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3371850"/>
          </a:xfrm>
          <a:ln>
            <a:noFill/>
          </a:ln>
        </p:spPr>
        <p:txBody>
          <a:bodyPr>
            <a:normAutofit/>
          </a:bodyPr>
          <a:lstStyle/>
          <a:p>
            <a:pPr marL="114300" lvl="1"/>
            <a:r>
              <a:rPr lang="en-US" dirty="0" smtClean="0"/>
              <a:t>Interactive queries</a:t>
            </a:r>
          </a:p>
          <a:p>
            <a:pPr marL="480060" lvl="2"/>
            <a:r>
              <a:rPr lang="en-US" dirty="0" smtClean="0"/>
              <a:t>Graph topology stored in random access memory</a:t>
            </a:r>
          </a:p>
          <a:p>
            <a:pPr marL="114300" lvl="1"/>
            <a:r>
              <a:rPr lang="en-US" dirty="0" smtClean="0"/>
              <a:t>Graph too large for one machine</a:t>
            </a:r>
          </a:p>
          <a:p>
            <a:pPr marL="480060" lvl="2"/>
            <a:r>
              <a:rPr lang="en-US" dirty="0" smtClean="0"/>
              <a:t>Partitioning: slice graph into pieces</a:t>
            </a:r>
          </a:p>
          <a:p>
            <a:pPr marL="480060" lvl="2"/>
            <a:r>
              <a:rPr lang="en-US" dirty="0" smtClean="0"/>
              <a:t>Replication: for fault tolerance</a:t>
            </a:r>
          </a:p>
          <a:p>
            <a:pPr marL="114300" lvl="1"/>
            <a:r>
              <a:rPr lang="en-US" dirty="0" smtClean="0"/>
              <a:t>Long time to build graph</a:t>
            </a:r>
          </a:p>
          <a:p>
            <a:pPr marL="480060" lvl="2"/>
            <a:r>
              <a:rPr lang="en-US" dirty="0" smtClean="0"/>
              <a:t>Support updates</a:t>
            </a:r>
          </a:p>
        </p:txBody>
      </p:sp>
    </p:spTree>
    <p:extLst>
      <p:ext uri="{BB962C8B-B14F-4D97-AF65-F5344CB8AC3E}">
        <p14:creationId xmlns:p14="http://schemas.microsoft.com/office/powerpoint/2010/main" val="308648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Few Research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4000500"/>
          </a:xfrm>
          <a:ln>
            <a:noFill/>
          </a:ln>
        </p:spPr>
        <p:txBody>
          <a:bodyPr>
            <a:normAutofit/>
          </a:bodyPr>
          <a:lstStyle/>
          <a:p>
            <a:pPr marL="285750" lvl="1" indent="-457200">
              <a:buFont typeface="+mj-lt"/>
              <a:buAutoNum type="arabicPeriod"/>
            </a:pPr>
            <a:r>
              <a:rPr lang="en-US" dirty="0" smtClean="0"/>
              <a:t>Querying the graph</a:t>
            </a:r>
          </a:p>
          <a:p>
            <a:pPr marL="480060" lvl="2"/>
            <a:r>
              <a:rPr lang="en-US" dirty="0" smtClean="0"/>
              <a:t>Data model &amp; query language</a:t>
            </a:r>
          </a:p>
          <a:p>
            <a:pPr marL="480060" lvl="2"/>
            <a:r>
              <a:rPr lang="en-US" dirty="0" smtClean="0"/>
              <a:t>Execution engine </a:t>
            </a:r>
          </a:p>
          <a:p>
            <a:pPr marL="285750" lvl="1" indent="-457200">
              <a:buFont typeface="+mj-lt"/>
              <a:buAutoNum type="arabicPeriod"/>
            </a:pPr>
            <a:r>
              <a:rPr lang="en-US" dirty="0"/>
              <a:t>Supporting updates</a:t>
            </a:r>
          </a:p>
          <a:p>
            <a:pPr marL="480060" lvl="2"/>
            <a:r>
              <a:rPr lang="en-US" dirty="0"/>
              <a:t>Multi-version concurrency control </a:t>
            </a:r>
          </a:p>
          <a:p>
            <a:pPr marL="285750" lvl="1" indent="-457200">
              <a:buFont typeface="+mj-lt"/>
              <a:buAutoNum type="arabicPeriod"/>
            </a:pPr>
            <a:r>
              <a:rPr lang="en-US" dirty="0" smtClean="0"/>
              <a:t>Partitioning</a:t>
            </a:r>
          </a:p>
          <a:p>
            <a:pPr marL="480060" lvl="2"/>
            <a:r>
              <a:rPr lang="en-US" dirty="0" smtClean="0"/>
              <a:t>Scale-free graphs</a:t>
            </a:r>
          </a:p>
        </p:txBody>
      </p:sp>
    </p:spTree>
    <p:extLst>
      <p:ext uri="{BB962C8B-B14F-4D97-AF65-F5344CB8AC3E}">
        <p14:creationId xmlns:p14="http://schemas.microsoft.com/office/powerpoint/2010/main" val="133999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3371850"/>
          </a:xfrm>
          <a:ln>
            <a:noFill/>
          </a:ln>
        </p:spPr>
        <p:txBody>
          <a:bodyPr>
            <a:normAutofit/>
          </a:bodyPr>
          <a:lstStyle/>
          <a:p>
            <a:pPr marL="114300" lvl="1"/>
            <a:r>
              <a:rPr lang="en-US" dirty="0" smtClean="0"/>
              <a:t>Node</a:t>
            </a:r>
          </a:p>
          <a:p>
            <a:pPr marL="480060" lvl="2"/>
            <a:r>
              <a:rPr lang="en-US" dirty="0" smtClean="0"/>
              <a:t>ID, type, attributes </a:t>
            </a:r>
          </a:p>
          <a:p>
            <a:pPr marL="114300" lvl="1"/>
            <a:r>
              <a:rPr lang="en-US" dirty="0" smtClean="0"/>
              <a:t>Edge</a:t>
            </a:r>
          </a:p>
          <a:p>
            <a:pPr marL="480060" lvl="2"/>
            <a:r>
              <a:rPr lang="en-US" dirty="0" smtClean="0"/>
              <a:t>Connects two nodes</a:t>
            </a:r>
          </a:p>
          <a:p>
            <a:pPr marL="480060" lvl="2"/>
            <a:r>
              <a:rPr lang="en-US" dirty="0" smtClean="0"/>
              <a:t>Direction, type, attributes </a:t>
            </a:r>
          </a:p>
          <a:p>
            <a:pPr marL="480060" lvl="2"/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040462"/>
              </p:ext>
            </p:extLst>
          </p:nvPr>
        </p:nvGraphicFramePr>
        <p:xfrm>
          <a:off x="3879850" y="57150"/>
          <a:ext cx="5187950" cy="496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50" name="Visio" r:id="rId4" imgW="6609613" imgH="6560766" progId="Visio.Drawing.11">
                  <p:embed/>
                </p:oleObj>
              </mc:Choice>
              <mc:Fallback>
                <p:oleObj name="Visio" r:id="rId4" imgW="6609613" imgH="656076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850" y="57150"/>
                        <a:ext cx="5187950" cy="496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483668"/>
              </p:ext>
            </p:extLst>
          </p:nvPr>
        </p:nvGraphicFramePr>
        <p:xfrm>
          <a:off x="3873500" y="57150"/>
          <a:ext cx="5187950" cy="496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51" name="Visio" r:id="rId6" imgW="6609613" imgH="6560766" progId="Visio.Drawing.11">
                  <p:embed/>
                </p:oleObj>
              </mc:Choice>
              <mc:Fallback>
                <p:oleObj name="Visio" r:id="rId6" imgW="6609613" imgH="656076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0" y="57150"/>
                        <a:ext cx="5187950" cy="496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555070"/>
              </p:ext>
            </p:extLst>
          </p:nvPr>
        </p:nvGraphicFramePr>
        <p:xfrm>
          <a:off x="838200" y="2647950"/>
          <a:ext cx="32670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52" name="Visio" r:id="rId8" imgW="4079548" imgH="1111655" progId="Visio.Drawing.11">
                  <p:embed/>
                </p:oleObj>
              </mc:Choice>
              <mc:Fallback>
                <p:oleObj name="Visio" r:id="rId8" imgW="4079548" imgH="111165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647950"/>
                        <a:ext cx="326707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180809"/>
              </p:ext>
            </p:extLst>
          </p:nvPr>
        </p:nvGraphicFramePr>
        <p:xfrm>
          <a:off x="847725" y="3714750"/>
          <a:ext cx="32670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53" name="Visio" r:id="rId10" imgW="4079548" imgH="1111655" progId="Visio.Drawing.11">
                  <p:embed/>
                </p:oleObj>
              </mc:Choice>
              <mc:Fallback>
                <p:oleObj name="Visio" r:id="rId10" imgW="4079548" imgH="111165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" y="3714750"/>
                        <a:ext cx="326707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" y="2876550"/>
            <a:ext cx="94602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App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b="1" dirty="0"/>
          </a:p>
          <a:p>
            <a:r>
              <a:rPr lang="en-US" sz="2000" b="1" dirty="0" smtClean="0"/>
              <a:t>System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7708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Query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3371850"/>
          </a:xfrm>
          <a:ln>
            <a:noFill/>
          </a:ln>
        </p:spPr>
        <p:txBody>
          <a:bodyPr>
            <a:normAutofit/>
          </a:bodyPr>
          <a:lstStyle/>
          <a:p>
            <a:pPr marL="114300" lvl="1"/>
            <a:r>
              <a:rPr lang="en-US" dirty="0" smtClean="0"/>
              <a:t>Trade-off</a:t>
            </a:r>
          </a:p>
          <a:p>
            <a:pPr marL="480060" lvl="2"/>
            <a:r>
              <a:rPr lang="en-US" dirty="0" smtClean="0"/>
              <a:t>Expressiveness vs. efficiency</a:t>
            </a:r>
          </a:p>
          <a:p>
            <a:pPr marL="114300" lvl="1"/>
            <a:r>
              <a:rPr lang="en-US" dirty="0" smtClean="0"/>
              <a:t>Two query types</a:t>
            </a:r>
          </a:p>
          <a:p>
            <a:pPr marL="480060" lvl="2"/>
            <a:r>
              <a:rPr lang="en-US" dirty="0" smtClean="0"/>
              <a:t>Reachability </a:t>
            </a:r>
          </a:p>
          <a:p>
            <a:pPr marL="480060" lvl="2"/>
            <a:r>
              <a:rPr lang="en-US" dirty="0" smtClean="0"/>
              <a:t>Pattern matching</a:t>
            </a:r>
          </a:p>
          <a:p>
            <a:pPr marL="937260" lvl="3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95078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Query Language - Reachability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3371850"/>
          </a:xfrm>
          <a:ln>
            <a:noFill/>
          </a:ln>
        </p:spPr>
        <p:txBody>
          <a:bodyPr>
            <a:normAutofit/>
          </a:bodyPr>
          <a:lstStyle/>
          <a:p>
            <a:pPr marL="114300" lvl="1"/>
            <a:r>
              <a:rPr lang="en-US" b="1" dirty="0" smtClean="0"/>
              <a:t>Regular language reachability</a:t>
            </a:r>
          </a:p>
          <a:p>
            <a:pPr marL="480060" lvl="2"/>
            <a:r>
              <a:rPr lang="en-US" dirty="0" smtClean="0"/>
              <a:t>Query is a regular expression</a:t>
            </a:r>
          </a:p>
          <a:p>
            <a:pPr marL="937260" lvl="3"/>
            <a:r>
              <a:rPr lang="en-US" dirty="0" smtClean="0"/>
              <a:t>Sequence of node and edge predicates</a:t>
            </a:r>
          </a:p>
          <a:p>
            <a:pPr marL="937260" lvl="3"/>
            <a:r>
              <a:rPr lang="en-US" dirty="0" smtClean="0"/>
              <a:t>Regular predicates</a:t>
            </a:r>
          </a:p>
          <a:p>
            <a:pPr marL="480060" lvl="2"/>
            <a:r>
              <a:rPr lang="en-US" dirty="0" smtClean="0"/>
              <a:t>Example</a:t>
            </a:r>
          </a:p>
          <a:p>
            <a:pPr marL="937260" lvl="3"/>
            <a:r>
              <a:rPr lang="en-US" dirty="0" smtClean="0"/>
              <a:t>Alice’s photos</a:t>
            </a:r>
          </a:p>
          <a:p>
            <a:pPr marL="937260" lvl="3"/>
            <a:r>
              <a:rPr lang="en-US" b="1" dirty="0" smtClean="0">
                <a:solidFill>
                  <a:srgbClr val="FF0000"/>
                </a:solidFill>
              </a:rPr>
              <a:t>Photo, tags, Alice</a:t>
            </a:r>
          </a:p>
          <a:p>
            <a:pPr marL="937260" lvl="3"/>
            <a:r>
              <a:rPr lang="en-US" b="1" u="sng" dirty="0" smtClean="0"/>
              <a:t>Node:</a:t>
            </a:r>
            <a:r>
              <a:rPr lang="en-US" u="sng" dirty="0" smtClean="0"/>
              <a:t> type=photo</a:t>
            </a:r>
            <a:r>
              <a:rPr lang="en-US" dirty="0" smtClean="0"/>
              <a:t>  ,  </a:t>
            </a:r>
            <a:r>
              <a:rPr lang="en-US" b="1" u="sng" dirty="0" smtClean="0"/>
              <a:t>edge:</a:t>
            </a:r>
            <a:r>
              <a:rPr lang="en-US" u="sng" dirty="0" smtClean="0"/>
              <a:t> type=tags</a:t>
            </a:r>
            <a:r>
              <a:rPr lang="en-US" dirty="0" smtClean="0"/>
              <a:t>  ,  </a:t>
            </a:r>
            <a:r>
              <a:rPr lang="en-US" b="1" u="sng" dirty="0" smtClean="0"/>
              <a:t>node:</a:t>
            </a:r>
            <a:r>
              <a:rPr lang="en-US" u="sng" dirty="0" smtClean="0"/>
              <a:t> type=person, name=Alice</a:t>
            </a:r>
          </a:p>
          <a:p>
            <a:pPr marL="937260" lvl="3"/>
            <a:r>
              <a:rPr lang="en-US" b="1" dirty="0" smtClean="0"/>
              <a:t>Result:</a:t>
            </a:r>
            <a:r>
              <a:rPr lang="en-US" dirty="0"/>
              <a:t> </a:t>
            </a:r>
            <a:r>
              <a:rPr lang="en-US" dirty="0" smtClean="0"/>
              <a:t>matching paths</a:t>
            </a:r>
          </a:p>
          <a:p>
            <a:pPr marL="937260" lvl="3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53346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Query Language - Reachability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3450"/>
            <a:ext cx="8229600" cy="4000500"/>
          </a:xfrm>
          <a:ln>
            <a:noFill/>
          </a:ln>
        </p:spPr>
        <p:txBody>
          <a:bodyPr>
            <a:normAutofit/>
          </a:bodyPr>
          <a:lstStyle/>
          <a:p>
            <a:pPr marL="171450" lvl="1"/>
            <a:r>
              <a:rPr lang="en-US" dirty="0" smtClean="0"/>
              <a:t>Projection</a:t>
            </a:r>
          </a:p>
          <a:p>
            <a:pPr marL="937260" lvl="3"/>
            <a:r>
              <a:rPr lang="en-US" dirty="0" smtClean="0"/>
              <a:t>Alice’s photos</a:t>
            </a:r>
          </a:p>
          <a:p>
            <a:pPr marL="937260" lvl="3"/>
            <a:r>
              <a:rPr lang="en-US" dirty="0" smtClean="0"/>
              <a:t>Photo, tags, Alice</a:t>
            </a:r>
          </a:p>
          <a:p>
            <a:pPr marL="937260" lvl="3"/>
            <a:r>
              <a:rPr lang="en-US" b="1" u="sng" dirty="0" smtClean="0"/>
              <a:t>Node:</a:t>
            </a:r>
            <a:r>
              <a:rPr lang="en-US" u="sng" dirty="0" smtClean="0"/>
              <a:t> type=photo</a:t>
            </a:r>
            <a:r>
              <a:rPr lang="en-US" dirty="0" smtClean="0"/>
              <a:t>  ,  </a:t>
            </a:r>
            <a:r>
              <a:rPr lang="en-US" b="1" u="sng" dirty="0" smtClean="0"/>
              <a:t>edge:</a:t>
            </a:r>
            <a:r>
              <a:rPr lang="en-US" u="sng" dirty="0" smtClean="0"/>
              <a:t> type=tags</a:t>
            </a:r>
            <a:r>
              <a:rPr lang="en-US" dirty="0" smtClean="0"/>
              <a:t>  ,  </a:t>
            </a:r>
            <a:r>
              <a:rPr lang="en-US" b="1" u="sng" dirty="0" smtClean="0"/>
              <a:t>node:</a:t>
            </a:r>
            <a:r>
              <a:rPr lang="en-US" u="sng" dirty="0" smtClean="0"/>
              <a:t> type=person, name=Alice</a:t>
            </a:r>
          </a:p>
          <a:p>
            <a:pPr marL="937260" lvl="3"/>
            <a:r>
              <a:rPr lang="en-US" b="1" dirty="0" smtClean="0">
                <a:solidFill>
                  <a:srgbClr val="FF0000"/>
                </a:solidFill>
              </a:rPr>
              <a:t>SELECT  </a:t>
            </a:r>
            <a:r>
              <a:rPr lang="en-US" dirty="0" smtClean="0">
                <a:solidFill>
                  <a:srgbClr val="FF0000"/>
                </a:solidFill>
              </a:rPr>
              <a:t>photo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FROM    </a:t>
            </a:r>
            <a:r>
              <a:rPr lang="en-US" dirty="0" smtClean="0">
                <a:solidFill>
                  <a:srgbClr val="FF0000"/>
                </a:solidFill>
              </a:rPr>
              <a:t>photo, tags, Alice</a:t>
            </a:r>
          </a:p>
          <a:p>
            <a:pPr marL="114300" lvl="1"/>
            <a:r>
              <a:rPr lang="en-US" dirty="0" smtClean="0"/>
              <a:t>OR</a:t>
            </a:r>
          </a:p>
          <a:p>
            <a:pPr marL="937260" lvl="3"/>
            <a:r>
              <a:rPr lang="en-US" dirty="0" smtClean="0"/>
              <a:t>(Photo | </a:t>
            </a:r>
            <a:r>
              <a:rPr lang="en-US" dirty="0"/>
              <a:t>v</a:t>
            </a:r>
            <a:r>
              <a:rPr lang="en-US" dirty="0" smtClean="0"/>
              <a:t>ideo), tags, Alice</a:t>
            </a:r>
          </a:p>
          <a:p>
            <a:pPr marL="114300" lvl="1"/>
            <a:r>
              <a:rPr lang="en-US" dirty="0" err="1" smtClean="0"/>
              <a:t>Kleene</a:t>
            </a:r>
            <a:r>
              <a:rPr lang="en-US" dirty="0" smtClean="0"/>
              <a:t> </a:t>
            </a:r>
            <a:r>
              <a:rPr lang="en-US" dirty="0"/>
              <a:t>star </a:t>
            </a:r>
          </a:p>
          <a:p>
            <a:pPr marL="937260" lvl="3"/>
            <a:r>
              <a:rPr lang="en-US" dirty="0" smtClean="0"/>
              <a:t>Alice org chart</a:t>
            </a:r>
          </a:p>
          <a:p>
            <a:pPr marL="937260" lvl="3"/>
            <a:r>
              <a:rPr lang="en-US" dirty="0" smtClean="0">
                <a:solidFill>
                  <a:srgbClr val="FF0000"/>
                </a:solidFill>
              </a:rPr>
              <a:t>Alice</a:t>
            </a:r>
            <a:r>
              <a:rPr lang="en-US" dirty="0">
                <a:solidFill>
                  <a:srgbClr val="FF0000"/>
                </a:solidFill>
              </a:rPr>
              <a:t>, (</a:t>
            </a:r>
            <a:r>
              <a:rPr lang="en-US" dirty="0" smtClean="0">
                <a:solidFill>
                  <a:srgbClr val="FF0000"/>
                </a:solidFill>
              </a:rPr>
              <a:t>manages, </a:t>
            </a:r>
            <a:r>
              <a:rPr lang="en-US" dirty="0">
                <a:solidFill>
                  <a:srgbClr val="FF0000"/>
                </a:solidFill>
              </a:rPr>
              <a:t>person</a:t>
            </a:r>
            <a:r>
              <a:rPr lang="en-US" dirty="0" smtClean="0">
                <a:solidFill>
                  <a:srgbClr val="FF0000"/>
                </a:solidFill>
              </a:rPr>
              <a:t>)*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f972c95-bec4-450b-a5cb-06dcd2faadd3"/>
    <TaxKeywordTaxHTField xmlns="bf972c95-bec4-450b-a5cb-06dcd2faadd3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37CD033214C840826EAA2C4F954029" ma:contentTypeVersion="1" ma:contentTypeDescription="Create a new document." ma:contentTypeScope="" ma:versionID="c076ff06baab6ae8e613b0e5f8f121d0">
  <xsd:schema xmlns:xsd="http://www.w3.org/2001/XMLSchema" xmlns:xs="http://www.w3.org/2001/XMLSchema" xmlns:p="http://schemas.microsoft.com/office/2006/metadata/properties" xmlns:ns2="bf972c95-bec4-450b-a5cb-06dcd2faadd3" targetNamespace="http://schemas.microsoft.com/office/2006/metadata/properties" ma:root="true" ma:fieldsID="27e0c51b014140c8436209c67e718896" ns2:_="">
    <xsd:import namespace="bf972c95-bec4-450b-a5cb-06dcd2faadd3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972c95-bec4-450b-a5cb-06dcd2faadd3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Managed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5edd0bc6-e540-47ab-b50f-0d0344b50df1}" ma:internalName="TaxCatchAll" ma:showField="CatchAllData" ma:web="bf972c95-bec4-450b-a5cb-06dcd2faad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edd0bc6-e540-47ab-b50f-0d0344b50df1}" ma:internalName="TaxCatchAllLabel" ma:readOnly="true" ma:showField="CatchAllDataLabel" ma:web="bf972c95-bec4-450b-a5cb-06dcd2faad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B7ED68-9CEA-467E-B331-5F5F1A65CF73}">
  <ds:schemaRefs>
    <ds:schemaRef ds:uri="bf972c95-bec4-450b-a5cb-06dcd2faadd3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7651604-5A98-4050-B051-CAD62F2E88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7530C2-DA13-4029-BD8C-DEE4C62677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972c95-bec4-450b-a5cb-06dcd2faad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6241</TotalTime>
  <Words>502</Words>
  <Application>Microsoft Office PowerPoint</Application>
  <PresentationFormat>On-screen Show (16:9)</PresentationFormat>
  <Paragraphs>162</Paragraphs>
  <Slides>17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Visio</vt:lpstr>
      <vt:lpstr>PowerPoint Presentation</vt:lpstr>
      <vt:lpstr>Example 1 : Social Network</vt:lpstr>
      <vt:lpstr>Objective: Management &amp; Querying</vt:lpstr>
      <vt:lpstr>Key Design Decisions</vt:lpstr>
      <vt:lpstr>A Few Research Problems</vt:lpstr>
      <vt:lpstr>Data Model</vt:lpstr>
      <vt:lpstr>Query Language</vt:lpstr>
      <vt:lpstr>Query Language - Reachability</vt:lpstr>
      <vt:lpstr>Query Language - Reachability</vt:lpstr>
      <vt:lpstr>Example 2: CodeBook - Graph</vt:lpstr>
      <vt:lpstr>Example 2: CodeBook - Queries</vt:lpstr>
      <vt:lpstr>Query Language – Pattern Matching</vt:lpstr>
      <vt:lpstr>Talk Outline</vt:lpstr>
      <vt:lpstr>Centralized Query Execution</vt:lpstr>
      <vt:lpstr>Cheap Concurrency Control!</vt:lpstr>
      <vt:lpstr>Summary</vt:lpstr>
      <vt:lpstr>A Few Research Problems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joey</dc:creator>
  <cp:lastModifiedBy>samehe</cp:lastModifiedBy>
  <cp:revision>319</cp:revision>
  <dcterms:created xsi:type="dcterms:W3CDTF">2009-11-06T19:33:58Z</dcterms:created>
  <dcterms:modified xsi:type="dcterms:W3CDTF">2012-02-23T18:41:51Z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0x0101000737CD033214C840826EAA2C4F954029</vt:lpwstr>
  </property>
  <property fmtid="{D5CDD505-2E9C-101B-9397-08002B2CF9AE}" pid="3" name="TaxKeyword">
    <vt:lpwstr/>
  </property>
</Properties>
</file>