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slides/slide19.xml" ContentType="application/vnd.openxmlformats-officedocument.presentationml.slide+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Default Extension="gif" ContentType="image/gif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r:id="rId1"/>
  </p:sldMasterIdLst>
  <p:notesMasterIdLst>
    <p:notesMasterId r:id="rId22"/>
  </p:notesMasterIdLst>
  <p:sldIdLst>
    <p:sldId id="328" r:id="rId2"/>
    <p:sldId id="493" r:id="rId3"/>
    <p:sldId id="525" r:id="rId4"/>
    <p:sldId id="526" r:id="rId5"/>
    <p:sldId id="528" r:id="rId6"/>
    <p:sldId id="401" r:id="rId7"/>
    <p:sldId id="506" r:id="rId8"/>
    <p:sldId id="507" r:id="rId9"/>
    <p:sldId id="508" r:id="rId10"/>
    <p:sldId id="509" r:id="rId11"/>
    <p:sldId id="593" r:id="rId12"/>
    <p:sldId id="559" r:id="rId13"/>
    <p:sldId id="543" r:id="rId14"/>
    <p:sldId id="594" r:id="rId15"/>
    <p:sldId id="595" r:id="rId16"/>
    <p:sldId id="601" r:id="rId17"/>
    <p:sldId id="597" r:id="rId18"/>
    <p:sldId id="596" r:id="rId19"/>
    <p:sldId id="598" r:id="rId20"/>
    <p:sldId id="600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" charset="0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D2D2D"/>
    <a:srgbClr val="2A2A2A"/>
    <a:srgbClr val="3B3B3B"/>
    <a:srgbClr val="7E7E7E"/>
    <a:srgbClr val="237E07"/>
    <a:srgbClr val="FF860E"/>
    <a:srgbClr val="FF7D4D"/>
    <a:srgbClr val="6E962E"/>
    <a:srgbClr val="2A0606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 showOutlineIcons="0">
    <p:restoredLeft sz="9804" autoAdjust="0"/>
    <p:restoredTop sz="88450" autoAdjust="0"/>
  </p:normalViewPr>
  <p:slideViewPr>
    <p:cSldViewPr>
      <p:cViewPr varScale="1">
        <p:scale>
          <a:sx n="85" d="100"/>
          <a:sy n="85" d="100"/>
        </p:scale>
        <p:origin x="-104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797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Work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style val="18"/>
  <c:chart>
    <c:plotArea>
      <c:layout>
        <c:manualLayout>
          <c:layoutTarget val="inner"/>
          <c:xMode val="edge"/>
          <c:yMode val="edge"/>
          <c:x val="0.131918635170604"/>
          <c:y val="0.0962962962962963"/>
          <c:w val="0.868081364829396"/>
          <c:h val="0.604259259259259"/>
        </c:manualLayout>
      </c:layout>
      <c:barChart>
        <c:barDir val="col"/>
        <c:grouping val="stacked"/>
        <c:ser>
          <c:idx val="0"/>
          <c:order val="0"/>
          <c:cat>
            <c:strRef>
              <c:f>Sheet1!$A$1:$A$3</c:f>
              <c:strCache>
                <c:ptCount val="3"/>
                <c:pt idx="0">
                  <c:v>Personalized Google</c:v>
                </c:pt>
                <c:pt idx="1">
                  <c:v>Twitter</c:v>
                </c:pt>
                <c:pt idx="2">
                  <c:v>Email</c:v>
                </c:pt>
              </c:strCache>
            </c:strRef>
          </c:cat>
          <c:val>
            <c:numRef>
              <c:f>Sheet1!$B$1:$B$3</c:f>
              <c:numCache>
                <c:formatCode>General</c:formatCode>
                <c:ptCount val="3"/>
                <c:pt idx="0">
                  <c:v>3.5</c:v>
                </c:pt>
                <c:pt idx="1">
                  <c:v>3.7</c:v>
                </c:pt>
                <c:pt idx="2">
                  <c:v>3.8</c:v>
                </c:pt>
              </c:numCache>
            </c:numRef>
          </c:val>
        </c:ser>
        <c:overlap val="100"/>
        <c:axId val="102918712"/>
        <c:axId val="586411080"/>
      </c:barChart>
      <c:catAx>
        <c:axId val="102918712"/>
        <c:scaling>
          <c:orientation val="minMax"/>
        </c:scaling>
        <c:axPos val="b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586411080"/>
        <c:crossesAt val="1.0"/>
        <c:auto val="1"/>
        <c:lblAlgn val="ctr"/>
        <c:lblOffset val="100"/>
      </c:catAx>
      <c:valAx>
        <c:axId val="586411080"/>
        <c:scaling>
          <c:orientation val="minMax"/>
          <c:max val="5.0"/>
          <c:min val="1.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102918712"/>
        <c:crosses val="autoZero"/>
        <c:crossBetween val="between"/>
        <c:majorUnit val="1.0"/>
        <c:minorUnit val="0.1"/>
      </c:valAx>
    </c:plotArea>
    <c:plotVisOnly val="1"/>
  </c:chart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821371B9-B6F5-FA4D-952B-65CB15D1312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65" charset="0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altLang="ja-JP">
              <a:latin typeface="Times" charset="0"/>
              <a:ea typeface="ＭＳ Ｐゴシック" charset="-128"/>
              <a:cs typeface="ＭＳ Ｐゴシック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71B9-B6F5-FA4D-952B-65CB15D13129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71B9-B6F5-FA4D-952B-65CB15D13129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71B9-B6F5-FA4D-952B-65CB15D13129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71B9-B6F5-FA4D-952B-65CB15D13129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1371B9-B6F5-FA4D-952B-65CB15D13129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c 9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7" name="Arc 10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8" name="Arc 11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9" name="Arc 12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87075" name="Rectangle 3"/>
          <p:cNvSpPr>
            <a:spLocks noGrp="1" noRot="1" noChangeArrowheads="1"/>
          </p:cNvSpPr>
          <p:nvPr>
            <p:ph type="ctrTitle"/>
          </p:nvPr>
        </p:nvSpPr>
        <p:spPr>
          <a:xfrm>
            <a:off x="455613" y="1233488"/>
            <a:ext cx="7772400" cy="14700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altLang="ko-KR" dirty="0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/>
          </p:nvPr>
        </p:nvSpPr>
        <p:spPr>
          <a:xfrm>
            <a:off x="461387" y="3786909"/>
            <a:ext cx="5057342" cy="2251364"/>
          </a:xfrm>
        </p:spPr>
        <p:txBody>
          <a:bodyPr/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/>
            </a:lvl1pPr>
          </a:lstStyle>
          <a:p>
            <a:pPr lvl="0"/>
            <a:r>
              <a:rPr lang="en-US" dirty="0" smtClean="0"/>
              <a:t>Click to edit Master text style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528638"/>
            <a:ext cx="2097087" cy="58721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28638"/>
            <a:ext cx="6138863" cy="58721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ADB4680A-C346-DF40-A441-49037CF0B6E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7160074B-BF63-F747-8510-D92C3F92542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ACDFE02B-39AA-1A43-BEF8-3DD5566571EE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2B59275F-DC6D-0C4C-915E-717B9CCB776F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644650"/>
            <a:ext cx="3927475" cy="47561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9D6D5615-F41D-AF4D-BDB5-9E6BC49ED0F5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C9000890-7AC0-EE43-9818-588C16F28827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7400"/>
            <a:ext cx="8385175" cy="102235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EF573698-451E-1842-9A99-C345D76668C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B7214061-2037-4243-BBF8-2FD49159CADB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F23F1104-6F72-A34E-BF48-10CEF2C60CE0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08228AF1-C407-2843-ADCD-BA633CCF999C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077200" y="6513513"/>
            <a:ext cx="762000" cy="274637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>
                <a:ea typeface="굴림" charset="-127"/>
                <a:cs typeface="굴림" charset="-127"/>
              </a:defRPr>
            </a:lvl1pPr>
          </a:lstStyle>
          <a:p>
            <a:fld id="{CF2989C8-3170-A24A-930B-DD07C70354A6}" type="slidenum">
              <a:rPr lang="ko-KR" altLang="en-US"/>
              <a:pPr/>
              <a:t>‹#›</a:t>
            </a:fld>
            <a:endParaRPr lang="en-US" altLang="ko-KR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Pr>
        <a:solidFill>
          <a:srgbClr val="2D2D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5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528638"/>
            <a:ext cx="8385175" cy="1022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ko-KR" dirty="0"/>
              <a:t>Click to edit Master title style</a:t>
            </a:r>
          </a:p>
        </p:txBody>
      </p:sp>
      <p:sp>
        <p:nvSpPr>
          <p:cNvPr id="1027" name="Rectangle 6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644650"/>
            <a:ext cx="8007350" cy="475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altLang="ko-KR" dirty="0"/>
              <a:t>Click to edit Master text styles</a:t>
            </a:r>
          </a:p>
          <a:p>
            <a:pPr lvl="1"/>
            <a:r>
              <a:rPr lang="en-US" altLang="ko-KR" dirty="0"/>
              <a:t>Second level</a:t>
            </a:r>
          </a:p>
          <a:p>
            <a:pPr lvl="2"/>
            <a:r>
              <a:rPr lang="en-US" altLang="ko-KR" dirty="0"/>
              <a:t>Third level</a:t>
            </a:r>
          </a:p>
          <a:p>
            <a:pPr lvl="3"/>
            <a:r>
              <a:rPr lang="en-US" altLang="ko-KR" dirty="0"/>
              <a:t>Fourth level</a:t>
            </a:r>
          </a:p>
          <a:p>
            <a:pPr lvl="4"/>
            <a:r>
              <a:rPr lang="en-US" altLang="ko-KR" dirty="0"/>
              <a:t>Fifth level</a:t>
            </a:r>
          </a:p>
        </p:txBody>
      </p:sp>
      <p:sp>
        <p:nvSpPr>
          <p:cNvPr id="386074" name="Arc 26"/>
          <p:cNvSpPr>
            <a:spLocks noChangeAspect="1"/>
          </p:cNvSpPr>
          <p:nvPr userDrawn="1"/>
        </p:nvSpPr>
        <p:spPr bwMode="auto">
          <a:xfrm>
            <a:off x="8950325" y="-63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86075" name="Arc 27"/>
          <p:cNvSpPr>
            <a:spLocks noChangeAspect="1"/>
          </p:cNvSpPr>
          <p:nvPr userDrawn="1"/>
        </p:nvSpPr>
        <p:spPr bwMode="auto">
          <a:xfrm rot="16200000">
            <a:off x="-63500" y="-61913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86076" name="Arc 28"/>
          <p:cNvSpPr>
            <a:spLocks noChangeAspect="1"/>
          </p:cNvSpPr>
          <p:nvPr userDrawn="1"/>
        </p:nvSpPr>
        <p:spPr bwMode="auto">
          <a:xfrm rot="10800000">
            <a:off x="-63500" y="6667500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386077" name="Arc 29"/>
          <p:cNvSpPr>
            <a:spLocks noChangeAspect="1"/>
          </p:cNvSpPr>
          <p:nvPr userDrawn="1"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r:id="rId1"/>
    <p:sldLayoutId r:id="rId2"/>
    <p:sldLayoutId r:id="rId3"/>
    <p:sldLayoutId r:id="rId4"/>
    <p:sldLayoutId r:id="rId5"/>
    <p:sldLayoutId r:id="rId6"/>
    <p:sldLayoutId r:id="rId7"/>
    <p:sldLayoutId r:id="rId8"/>
    <p:sldLayoutId r:id="rId9"/>
    <p:sldLayoutId r:id="rId10"/>
    <p:sldLayoutId r:id="rId11"/>
    <p:sldLayoutId r:id="rId12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C8"/>
          </a:solidFill>
          <a:latin typeface="Neutra Text" pitchFamily="50" charset="0"/>
          <a:ea typeface="ＭＳ Ｐゴシック" charset="-128"/>
          <a:cs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C8"/>
          </a:solidFill>
          <a:latin typeface="Neutra Text" pitchFamily="50" charset="0"/>
          <a:ea typeface="ＭＳ Ｐゴシック" charset="-128"/>
          <a:cs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C8"/>
          </a:solidFill>
          <a:latin typeface="Neutra Text" pitchFamily="50" charset="0"/>
          <a:ea typeface="ＭＳ Ｐゴシック" charset="-128"/>
          <a:cs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600" b="1">
          <a:solidFill>
            <a:srgbClr val="FFFFC8"/>
          </a:solidFill>
          <a:latin typeface="Neutra Text" pitchFamily="50" charset="0"/>
          <a:ea typeface="ＭＳ Ｐゴシック" charset="-128"/>
          <a:cs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600" b="1">
          <a:solidFill>
            <a:schemeClr val="tx2"/>
          </a:solidFill>
          <a:latin typeface="Neutra Text" pitchFamily="50" charset="0"/>
        </a:defRPr>
      </a:lvl9pPr>
    </p:titleStyle>
    <p:bodyStyle>
      <a:lvl1pPr marL="292100" indent="-292100" algn="l" rtl="0" eaLnBrk="0" fontAlgn="base" hangingPunct="0">
        <a:spcBef>
          <a:spcPts val="1600"/>
        </a:spcBef>
        <a:spcAft>
          <a:spcPct val="0"/>
        </a:spcAft>
        <a:buClr>
          <a:srgbClr val="BBD6E7"/>
        </a:buClr>
        <a:buFont typeface="Wingdings" charset="2"/>
        <a:buChar char=""/>
        <a:defRPr sz="3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685800" indent="-228600" algn="l" rtl="0" eaLnBrk="0" fontAlgn="base" hangingPunct="0">
        <a:spcBef>
          <a:spcPct val="20000"/>
        </a:spcBef>
        <a:spcAft>
          <a:spcPct val="0"/>
        </a:spcAft>
        <a:buClr>
          <a:srgbClr val="BBD6E7"/>
        </a:buClr>
        <a:buFont typeface="Wingdings" charset="2"/>
        <a:buChar char=""/>
        <a:defRPr sz="2800">
          <a:solidFill>
            <a:schemeClr val="tx1"/>
          </a:solidFill>
          <a:latin typeface="+mn-lt"/>
          <a:ea typeface="ＭＳ Ｐゴシック" pitchFamily="-65" charset="-128"/>
        </a:defRPr>
      </a:lvl2pPr>
      <a:lvl3pPr marL="1092200" indent="-177800" algn="l" rtl="0" eaLnBrk="0" fontAlgn="base" hangingPunct="0">
        <a:spcBef>
          <a:spcPct val="20000"/>
        </a:spcBef>
        <a:spcAft>
          <a:spcPct val="0"/>
        </a:spcAft>
        <a:buClr>
          <a:srgbClr val="BBD6E7"/>
        </a:buClr>
        <a:buFont typeface="Wingdings" charset="2"/>
        <a:buChar char=""/>
        <a:defRPr sz="2400">
          <a:solidFill>
            <a:schemeClr val="tx1"/>
          </a:solidFill>
          <a:latin typeface="+mn-lt"/>
          <a:ea typeface="ＭＳ Ｐゴシック" pitchFamily="-65" charset="-128"/>
        </a:defRPr>
      </a:lvl3pPr>
      <a:lvl4pPr marL="1549400" indent="-177800" algn="l" rtl="0" eaLnBrk="0" fontAlgn="base" hangingPunct="0">
        <a:spcBef>
          <a:spcPct val="20000"/>
        </a:spcBef>
        <a:spcAft>
          <a:spcPct val="0"/>
        </a:spcAft>
        <a:buClr>
          <a:srgbClr val="BBD6E7"/>
        </a:buClr>
        <a:buFont typeface="Wingdings" charset="2"/>
        <a:buChar char=""/>
        <a:defRPr sz="2000">
          <a:solidFill>
            <a:schemeClr val="tx1"/>
          </a:solidFill>
          <a:latin typeface="+mn-lt"/>
          <a:ea typeface="ＭＳ Ｐゴシック" pitchFamily="-65" charset="-128"/>
        </a:defRPr>
      </a:lvl4pPr>
      <a:lvl5pPr marL="2006600" indent="-177800" algn="l" rtl="0" eaLnBrk="0" fontAlgn="base" hangingPunct="0">
        <a:spcBef>
          <a:spcPct val="20000"/>
        </a:spcBef>
        <a:spcAft>
          <a:spcPct val="0"/>
        </a:spcAft>
        <a:buClr>
          <a:srgbClr val="BBD6E7"/>
        </a:buClr>
        <a:buFont typeface="Wingdings" charset="2"/>
        <a:buChar char=""/>
        <a:defRPr sz="2000">
          <a:solidFill>
            <a:schemeClr val="tx1"/>
          </a:solidFill>
          <a:latin typeface="+mn-lt"/>
          <a:ea typeface="ＭＳ Ｐゴシック" pitchFamily="-65" charset="-128"/>
        </a:defRPr>
      </a:lvl5pPr>
      <a:lvl6pPr marL="24638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6pPr>
      <a:lvl7pPr marL="29210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7pPr>
      <a:lvl8pPr marL="33782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8pPr>
      <a:lvl9pPr marL="3835400" indent="-1778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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32.png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8" Type="http://schemas.openxmlformats.org/officeDocument/2006/relationships/image" Target="../media/image28.png"/><Relationship Id="rId9" Type="http://schemas.openxmlformats.org/officeDocument/2006/relationships/image" Target="../media/image29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Relationship Id="rId3" Type="http://schemas.openxmlformats.org/officeDocument/2006/relationships/image" Target="../media/image3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Relationship Id="rId3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png"/><Relationship Id="rId7" Type="http://schemas.openxmlformats.org/officeDocument/2006/relationships/image" Target="../media/image20.png"/><Relationship Id="rId8" Type="http://schemas.openxmlformats.org/officeDocument/2006/relationships/image" Target="../media/image21.png"/><Relationship Id="rId9" Type="http://schemas.openxmlformats.org/officeDocument/2006/relationships/image" Target="../media/image22.png"/><Relationship Id="rId10" Type="http://schemas.openxmlformats.org/officeDocument/2006/relationships/image" Target="../media/image23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7" Type="http://schemas.openxmlformats.org/officeDocument/2006/relationships/image" Target="../media/image28.png"/><Relationship Id="rId8" Type="http://schemas.openxmlformats.org/officeDocument/2006/relationships/image" Target="../media/image29.png"/><Relationship Id="rId9" Type="http://schemas.openxmlformats.org/officeDocument/2006/relationships/image" Target="../media/image30.png"/><Relationship Id="rId10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rc 10"/>
          <p:cNvSpPr>
            <a:spLocks noChangeAspect="1"/>
          </p:cNvSpPr>
          <p:nvPr/>
        </p:nvSpPr>
        <p:spPr bwMode="auto">
          <a:xfrm rot="5400000">
            <a:off x="8950325" y="6664325"/>
            <a:ext cx="255588" cy="255588"/>
          </a:xfrm>
          <a:custGeom>
            <a:avLst/>
            <a:gdLst>
              <a:gd name="T0" fmla="*/ 0 w 21600"/>
              <a:gd name="T1" fmla="*/ 0 h 21600"/>
              <a:gd name="T2" fmla="*/ 35786059 w 21600"/>
              <a:gd name="T3" fmla="*/ 35786059 h 21600"/>
              <a:gd name="T4" fmla="*/ 0 w 21600"/>
              <a:gd name="T5" fmla="*/ 35786059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12700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eaLnBrk="0" hangingPunct="0"/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455612" y="1233488"/>
            <a:ext cx="7963349" cy="14700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ko-KR" sz="4800" dirty="0" err="1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Musubi</a:t>
            </a:r>
            <a:r>
              <a:rPr lang="en-US" altLang="ko-KR" sz="4800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: </a:t>
            </a:r>
            <a:br>
              <a:rPr lang="en-US" altLang="ko-KR" sz="4800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</a:br>
            <a:r>
              <a:rPr lang="en-US" altLang="ko-KR" sz="4800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  <a:t>A Mobile Social Internet</a:t>
            </a:r>
            <a:br>
              <a:rPr lang="en-US" altLang="ko-KR" sz="4800" dirty="0" smtClean="0">
                <a:latin typeface="Neutra Text" pitchFamily="50" charset="0"/>
                <a:ea typeface="Neutra Text" pitchFamily="50" charset="0"/>
                <a:cs typeface="Neutra Text" pitchFamily="50" charset="0"/>
              </a:rPr>
            </a:b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1387" y="3212354"/>
            <a:ext cx="8368848" cy="2644588"/>
          </a:xfrm>
        </p:spPr>
        <p:txBody>
          <a:bodyPr>
            <a:normAutofit fontScale="77500" lnSpcReduction="20000"/>
          </a:bodyPr>
          <a:lstStyle/>
          <a:p>
            <a:r>
              <a:rPr lang="en-US" altLang="ko-KR" sz="3600" b="1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Monica Lam</a:t>
            </a:r>
          </a:p>
          <a:p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MobiSocial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 Computing Laboratory</a:t>
            </a:r>
          </a:p>
          <a:p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Stanford University</a:t>
            </a:r>
          </a:p>
          <a:p>
            <a:endParaRPr lang="en-US" dirty="0" smtClean="0">
              <a:solidFill>
                <a:srgbClr val="FFFFFF"/>
              </a:solidFill>
              <a:latin typeface="Neutra Text" pitchFamily="50" charset="0"/>
              <a:ea typeface="Neutra Text" pitchFamily="50" charset="0"/>
              <a:cs typeface="Neutra Text" pitchFamily="50" charset="0"/>
            </a:endParaRPr>
          </a:p>
          <a:p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With Ben Dodson, Michael Fischer, </a:t>
            </a:r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Sudheendra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Hangal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, </a:t>
            </a:r>
          </a:p>
          <a:p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         </a:t>
            </a:r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Abhinay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 </a:t>
            </a:r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Nagpal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, T. J. </a:t>
            </a:r>
            <a:r>
              <a:rPr lang="en-US" dirty="0" err="1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Purtell</a:t>
            </a:r>
            <a:r>
              <a:rPr lang="en-US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, Ian Vo</a:t>
            </a:r>
          </a:p>
        </p:txBody>
      </p:sp>
      <p:sp>
        <p:nvSpPr>
          <p:cNvPr id="6" name="Text Placeholder 4"/>
          <p:cNvSpPr txBox="1">
            <a:spLocks/>
          </p:cNvSpPr>
          <p:nvPr/>
        </p:nvSpPr>
        <p:spPr bwMode="auto">
          <a:xfrm>
            <a:off x="469762" y="6101818"/>
            <a:ext cx="9088313" cy="6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85000" lnSpcReduction="20000"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D6E7"/>
              </a:buClr>
              <a:buSzTx/>
              <a:buFont typeface="Wingdings" charset="2"/>
              <a:buNone/>
              <a:tabLst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MobiSocial Lab is supported by AVG, Google, ING Direct, Nokia, Sony Ericsson.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BBD6E7"/>
              </a:buClr>
              <a:buSzTx/>
              <a:buFont typeface="Wingdings" charset="2"/>
              <a:buNone/>
              <a:tabLst/>
              <a:defRPr/>
            </a:pPr>
            <a:r>
              <a:rPr lang="en-US" sz="2000" kern="0" dirty="0" smtClean="0">
                <a:solidFill>
                  <a:srgbClr val="FFFFFF"/>
                </a:solidFill>
                <a:latin typeface="Neutra Text" pitchFamily="50" charset="0"/>
                <a:ea typeface="Neutra Text" pitchFamily="50" charset="0"/>
                <a:cs typeface="Neutra Text" pitchFamily="50" charset="0"/>
              </a:rPr>
              <a:t>Part of the NSF Programmable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tra Text" pitchFamily="50" charset="0"/>
                <a:ea typeface="Neutra Text" pitchFamily="50" charset="0"/>
                <a:cs typeface="Neutra Text" pitchFamily="50" charset="0"/>
              </a:rPr>
              <a:t>Open Mobile Internet (POMI)</a:t>
            </a:r>
            <a:r>
              <a:rPr kumimoji="0" lang="en-US" sz="2000" b="0" i="0" u="none" strike="noStrike" kern="0" cap="none" spc="0" normalizeH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tra Text" pitchFamily="50" charset="0"/>
                <a:ea typeface="Neutra Text" pitchFamily="50" charset="0"/>
                <a:cs typeface="Neutra Text" pitchFamily="50" charset="0"/>
              </a:rPr>
              <a:t> </a:t>
            </a:r>
            <a:r>
              <a:rPr kumimoji="0" lang="en-US" sz="2000" b="0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eutra Text" pitchFamily="50" charset="0"/>
                <a:ea typeface="Neutra Text" pitchFamily="50" charset="0"/>
                <a:cs typeface="Neutra Text" pitchFamily="50" charset="0"/>
              </a:rPr>
              <a:t>2020 project.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6771" y="528638"/>
            <a:ext cx="8957229" cy="1022350"/>
          </a:xfrm>
        </p:spPr>
        <p:txBody>
          <a:bodyPr/>
          <a:lstStyle/>
          <a:p>
            <a:r>
              <a:rPr lang="en-US" sz="3200" dirty="0" smtClean="0">
                <a:cs typeface="Copperplate Gothic Light"/>
              </a:rPr>
              <a:t>POSI: </a:t>
            </a:r>
            <a:r>
              <a:rPr lang="en-US" sz="2800" b="0" dirty="0" smtClean="0">
                <a:cs typeface="Copperplate Gothic Light"/>
              </a:rPr>
              <a:t>Phone-Based Open Social Interactions API </a:t>
            </a:r>
            <a:endParaRPr lang="en-US" sz="2800" b="0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23" y="2066069"/>
            <a:ext cx="667405" cy="667405"/>
          </a:xfrm>
          <a:prstGeom prst="rect">
            <a:avLst/>
          </a:prstGeom>
        </p:spPr>
      </p:pic>
      <p:pic>
        <p:nvPicPr>
          <p:cNvPr id="63" name="Picture 62" descr="icon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141" y="1820571"/>
            <a:ext cx="937066" cy="937066"/>
          </a:xfrm>
          <a:prstGeom prst="rect">
            <a:avLst/>
          </a:prstGeom>
        </p:spPr>
      </p:pic>
      <p:grpSp>
        <p:nvGrpSpPr>
          <p:cNvPr id="3" name="Group 62"/>
          <p:cNvGrpSpPr/>
          <p:nvPr/>
        </p:nvGrpSpPr>
        <p:grpSpPr>
          <a:xfrm>
            <a:off x="3045299" y="1870478"/>
            <a:ext cx="588428" cy="1150479"/>
            <a:chOff x="2983441" y="3143185"/>
            <a:chExt cx="805792" cy="1575464"/>
          </a:xfrm>
        </p:grpSpPr>
        <p:grpSp>
          <p:nvGrpSpPr>
            <p:cNvPr id="4" name="Group 35"/>
            <p:cNvGrpSpPr/>
            <p:nvPr/>
          </p:nvGrpSpPr>
          <p:grpSpPr>
            <a:xfrm>
              <a:off x="2983441" y="3143185"/>
              <a:ext cx="805792" cy="1575464"/>
              <a:chOff x="2496214" y="2186701"/>
              <a:chExt cx="1078236" cy="2108139"/>
            </a:xfrm>
          </p:grpSpPr>
          <p:pic>
            <p:nvPicPr>
              <p:cNvPr id="56" name="Picture 55" descr="Canvas 5.png"/>
              <p:cNvPicPr>
                <a:picLocks noChangeAspect="1"/>
              </p:cNvPicPr>
              <p:nvPr/>
            </p:nvPicPr>
            <p:blipFill>
              <a:blip r:embed="rId5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49409" y="3337944"/>
              <a:ext cx="663543" cy="1096690"/>
            </a:xfrm>
            <a:prstGeom prst="rect">
              <a:avLst/>
            </a:prstGeom>
          </p:spPr>
        </p:pic>
      </p:grpSp>
      <p:grpSp>
        <p:nvGrpSpPr>
          <p:cNvPr id="5" name="Group 67"/>
          <p:cNvGrpSpPr/>
          <p:nvPr/>
        </p:nvGrpSpPr>
        <p:grpSpPr>
          <a:xfrm>
            <a:off x="5567579" y="1883572"/>
            <a:ext cx="588428" cy="1150479"/>
            <a:chOff x="5505721" y="3156279"/>
            <a:chExt cx="805792" cy="1575464"/>
          </a:xfrm>
        </p:grpSpPr>
        <p:grpSp>
          <p:nvGrpSpPr>
            <p:cNvPr id="6" name="Group 36"/>
            <p:cNvGrpSpPr/>
            <p:nvPr/>
          </p:nvGrpSpPr>
          <p:grpSpPr>
            <a:xfrm>
              <a:off x="5505721" y="3156279"/>
              <a:ext cx="805792" cy="1575464"/>
              <a:chOff x="2496214" y="2186701"/>
              <a:chExt cx="1078236" cy="2108139"/>
            </a:xfrm>
          </p:grpSpPr>
          <p:pic>
            <p:nvPicPr>
              <p:cNvPr id="61" name="Picture 7" descr="Canvas 5.png"/>
              <p:cNvPicPr>
                <a:picLocks noChangeAspect="1"/>
              </p:cNvPicPr>
              <p:nvPr/>
            </p:nvPicPr>
            <p:blipFill>
              <a:blip r:embed="rId5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570039" y="3353041"/>
              <a:ext cx="663543" cy="1096690"/>
            </a:xfrm>
            <a:prstGeom prst="rect">
              <a:avLst/>
            </a:prstGeom>
          </p:spPr>
        </p:pic>
      </p:grpSp>
      <p:grpSp>
        <p:nvGrpSpPr>
          <p:cNvPr id="7" name="Group 74"/>
          <p:cNvGrpSpPr/>
          <p:nvPr/>
        </p:nvGrpSpPr>
        <p:grpSpPr>
          <a:xfrm>
            <a:off x="4312149" y="1854424"/>
            <a:ext cx="588428" cy="1150479"/>
            <a:chOff x="4250291" y="3127131"/>
            <a:chExt cx="805792" cy="1575464"/>
          </a:xfrm>
        </p:grpSpPr>
        <p:grpSp>
          <p:nvGrpSpPr>
            <p:cNvPr id="8" name="Group 35"/>
            <p:cNvGrpSpPr/>
            <p:nvPr/>
          </p:nvGrpSpPr>
          <p:grpSpPr>
            <a:xfrm>
              <a:off x="4250291" y="3127131"/>
              <a:ext cx="805792" cy="1575464"/>
              <a:chOff x="2496214" y="2186701"/>
              <a:chExt cx="1078236" cy="2108139"/>
            </a:xfrm>
          </p:grpSpPr>
          <p:pic>
            <p:nvPicPr>
              <p:cNvPr id="70" name="Picture 69" descr="Canvas 5.png"/>
              <p:cNvPicPr>
                <a:picLocks noChangeAspect="1"/>
              </p:cNvPicPr>
              <p:nvPr/>
            </p:nvPicPr>
            <p:blipFill>
              <a:blip r:embed="rId5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4316259" y="3321890"/>
              <a:ext cx="663543" cy="1096690"/>
            </a:xfrm>
            <a:prstGeom prst="rect">
              <a:avLst/>
            </a:prstGeom>
          </p:spPr>
        </p:pic>
      </p:grp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942402" y="1639305"/>
            <a:ext cx="368526" cy="3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33754" y="1650167"/>
            <a:ext cx="333159" cy="3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25835" y="1632504"/>
            <a:ext cx="376300" cy="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76" name="Straight Arrow Connector 75"/>
          <p:cNvCxnSpPr>
            <a:endCxn id="61" idx="2"/>
          </p:cNvCxnSpPr>
          <p:nvPr/>
        </p:nvCxnSpPr>
        <p:spPr bwMode="auto">
          <a:xfrm rot="16200000" flipV="1">
            <a:off x="5608827" y="3287018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16200000" flipV="1">
            <a:off x="4382124" y="3260837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V="1">
            <a:off x="3085970" y="3254499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pic>
        <p:nvPicPr>
          <p:cNvPr id="28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6789" y="1392868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62750" y="1418726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9980" y="1438567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1" name="TextBox 30"/>
          <p:cNvSpPr txBox="1"/>
          <p:nvPr/>
        </p:nvSpPr>
        <p:spPr>
          <a:xfrm>
            <a:off x="1430727" y="1570478"/>
            <a:ext cx="10055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pperplate Gothic Light"/>
                <a:cs typeface="Copperplate Gothic Light"/>
              </a:rPr>
              <a:t>POSI</a:t>
            </a:r>
            <a:endParaRPr lang="en-US" dirty="0">
              <a:latin typeface="Copperplate Gothic Light"/>
              <a:cs typeface="Copperplate Gothic Light"/>
            </a:endParaRPr>
          </a:p>
        </p:txBody>
      </p:sp>
      <p:sp>
        <p:nvSpPr>
          <p:cNvPr id="32" name="Cloud 31"/>
          <p:cNvSpPr/>
          <p:nvPr/>
        </p:nvSpPr>
        <p:spPr bwMode="auto">
          <a:xfrm>
            <a:off x="2203899" y="3461688"/>
            <a:ext cx="4851504" cy="818796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132A42"/>
                </a:solidFill>
                <a:latin typeface="Neutra Text" pitchFamily="50" charset="0"/>
              </a:rPr>
              <a:t>       Trusted Group Communication Protocol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255979" y="2904571"/>
            <a:ext cx="16627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FFFFFF"/>
                </a:solidFill>
                <a:latin typeface="Neutra Text" pitchFamily="50" charset="0"/>
              </a:rPr>
              <a:t>Social OS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955096" y="4708741"/>
            <a:ext cx="51908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Problem 2: </a:t>
            </a:r>
          </a:p>
          <a:p>
            <a:r>
              <a:rPr lang="en-US" dirty="0" smtClean="0">
                <a:latin typeface="+mn-lt"/>
              </a:rPr>
              <a:t>	Global social graph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  <a:sym typeface="Wingdings"/>
              </a:rPr>
              <a:t></a:t>
            </a:r>
            <a:r>
              <a:rPr lang="en-US" dirty="0" smtClean="0">
                <a:latin typeface="+mn-lt"/>
                <a:sym typeface="Wingdings"/>
              </a:rPr>
              <a:t> Decentralized graph</a:t>
            </a:r>
          </a:p>
          <a:p>
            <a:r>
              <a:rPr lang="en-US" dirty="0" smtClean="0">
                <a:latin typeface="+mn-lt"/>
                <a:sym typeface="Wingdings"/>
              </a:rPr>
              <a:t>	</a:t>
            </a:r>
            <a:r>
              <a:rPr lang="en-US" dirty="0" err="1" smtClean="0">
                <a:latin typeface="+mn-lt"/>
                <a:sym typeface="Wingdings"/>
              </a:rPr>
              <a:t></a:t>
            </a:r>
            <a:r>
              <a:rPr lang="en-US" dirty="0" smtClean="0">
                <a:latin typeface="+mn-lt"/>
                <a:sym typeface="Wingdings"/>
              </a:rPr>
              <a:t> Enable decentralized apps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Friends = Address Book    			Contacts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IBE (Identity-Based Encryption)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High Level View</a:t>
            </a:r>
            <a:endParaRPr lang="en-US" dirty="0"/>
          </a:p>
        </p:txBody>
      </p:sp>
      <p:pic>
        <p:nvPicPr>
          <p:cNvPr id="7" name="Picture 6" descr="feedlist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07862" y="2002984"/>
            <a:ext cx="2385772" cy="3976287"/>
          </a:xfrm>
          <a:prstGeom prst="rect">
            <a:avLst/>
          </a:prstGeom>
        </p:spPr>
      </p:pic>
      <p:pic>
        <p:nvPicPr>
          <p:cNvPr id="8" name="Picture 7" descr="DMF-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9189" y="2007490"/>
            <a:ext cx="2379457" cy="3965761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Turn existing apps social</a:t>
            </a:r>
            <a:br>
              <a:rPr lang="en-US" dirty="0" smtClean="0"/>
            </a:br>
            <a:r>
              <a:rPr lang="en-US" dirty="0" smtClean="0"/>
              <a:t>Virility: friends’ app activities</a:t>
            </a:r>
            <a:endParaRPr lang="en-US" dirty="0"/>
          </a:p>
        </p:txBody>
      </p:sp>
      <p:pic>
        <p:nvPicPr>
          <p:cNvPr id="4" name="Content Placeholder 3" descr="picsay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4656" y="1983383"/>
            <a:ext cx="2109031" cy="3515050"/>
          </a:xfrm>
        </p:spPr>
      </p:pic>
      <p:pic>
        <p:nvPicPr>
          <p:cNvPr id="5" name="Picture 4" descr="picsay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6716" y="1969116"/>
            <a:ext cx="2104500" cy="3507500"/>
          </a:xfrm>
          <a:prstGeom prst="rect">
            <a:avLst/>
          </a:prstGeom>
        </p:spPr>
      </p:pic>
      <p:pic>
        <p:nvPicPr>
          <p:cNvPr id="6" name="Picture 5" descr="picsay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4245" y="1954845"/>
            <a:ext cx="2112265" cy="3520442"/>
          </a:xfrm>
          <a:prstGeom prst="rect">
            <a:avLst/>
          </a:prstGeom>
        </p:spPr>
      </p:pic>
      <p:pic>
        <p:nvPicPr>
          <p:cNvPr id="7" name="Picture 6" descr="picsay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69539" y="1969113"/>
            <a:ext cx="2088968" cy="348161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Starting a game</a:t>
            </a:r>
            <a:endParaRPr lang="en-US" dirty="0"/>
          </a:p>
        </p:txBody>
      </p:sp>
      <p:pic>
        <p:nvPicPr>
          <p:cNvPr id="7" name="Content Placeholder 6" descr="ann-fl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624" y="1863336"/>
            <a:ext cx="8007350" cy="40199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a Game</a:t>
            </a:r>
            <a:endParaRPr lang="en-US" dirty="0"/>
          </a:p>
        </p:txBody>
      </p:sp>
      <p:pic>
        <p:nvPicPr>
          <p:cNvPr id="4" name="Content Placeholder 3" descr="bob-flow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7996" y="1796106"/>
            <a:ext cx="7924800" cy="422910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Interactive TV with Privacy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09799"/>
            <a:ext cx="5029200" cy="364434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Musubi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Approved by 30 grade school children</a:t>
            </a:r>
          </a:p>
          <a:p>
            <a:pPr lvl="1">
              <a:buNone/>
            </a:pPr>
            <a:r>
              <a:rPr lang="en-US" dirty="0" smtClean="0"/>
              <a:t>    “</a:t>
            </a:r>
            <a:r>
              <a:rPr lang="en-US" dirty="0" err="1" smtClean="0"/>
              <a:t>Musubi</a:t>
            </a:r>
            <a:r>
              <a:rPr lang="en-US" dirty="0" smtClean="0"/>
              <a:t> is AWESOME!” </a:t>
            </a:r>
          </a:p>
          <a:p>
            <a:endParaRPr lang="en-US" dirty="0" smtClean="0"/>
          </a:p>
          <a:p>
            <a:r>
              <a:rPr lang="en-US" dirty="0" smtClean="0"/>
              <a:t>To release in Android Market in Q2</a:t>
            </a:r>
          </a:p>
          <a:p>
            <a:endParaRPr lang="en-US" dirty="0" smtClean="0"/>
          </a:p>
          <a:p>
            <a:r>
              <a:rPr lang="en-US" dirty="0" smtClean="0"/>
              <a:t>WWW 2012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Privacy + Marketing Combo</a:t>
            </a:r>
            <a:endParaRPr lang="en-US" dirty="0"/>
          </a:p>
        </p:txBody>
      </p:sp>
      <p:sp>
        <p:nvSpPr>
          <p:cNvPr id="5" name="Rounded Rectangle 4"/>
          <p:cNvSpPr/>
          <p:nvPr/>
        </p:nvSpPr>
        <p:spPr bwMode="auto">
          <a:xfrm>
            <a:off x="664140" y="1631227"/>
            <a:ext cx="1817905" cy="510537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eutra Text" pitchFamily="50" charset="0"/>
              </a:rPr>
              <a:t>Cloud Service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664140" y="3838229"/>
            <a:ext cx="1817905" cy="53246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chemeClr val="bg1"/>
                </a:solidFill>
                <a:latin typeface="Neutra Text" pitchFamily="50" charset="0"/>
              </a:rPr>
              <a:t>User Profile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eutra Text" pitchFamily="50" charset="0"/>
            </a:endParaRPr>
          </a:p>
        </p:txBody>
      </p:sp>
      <p:cxnSp>
        <p:nvCxnSpPr>
          <p:cNvPr id="8" name="Straight Arrow Connector 7"/>
          <p:cNvCxnSpPr>
            <a:stCxn id="5" idx="2"/>
            <a:endCxn id="10" idx="0"/>
          </p:cNvCxnSpPr>
          <p:nvPr/>
        </p:nvCxnSpPr>
        <p:spPr bwMode="auto">
          <a:xfrm rot="5400000">
            <a:off x="1289946" y="2424911"/>
            <a:ext cx="566295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Rounded Rectangle 9"/>
          <p:cNvSpPr/>
          <p:nvPr/>
        </p:nvSpPr>
        <p:spPr bwMode="auto">
          <a:xfrm>
            <a:off x="664140" y="2708059"/>
            <a:ext cx="1817905" cy="529493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eutra Text" pitchFamily="50" charset="0"/>
              </a:rPr>
              <a:t>Private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Neutra Text" pitchFamily="50" charset="0"/>
              </a:rPr>
              <a:t> Data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Neutra Text" pitchFamily="50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 bwMode="auto">
          <a:xfrm rot="5400000">
            <a:off x="1272754" y="3537890"/>
            <a:ext cx="60067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7" name="Rounded Rectangle 26"/>
          <p:cNvSpPr/>
          <p:nvPr/>
        </p:nvSpPr>
        <p:spPr bwMode="auto">
          <a:xfrm>
            <a:off x="664140" y="4924537"/>
            <a:ext cx="1817905" cy="532465"/>
          </a:xfrm>
          <a:prstGeom prst="roundRect">
            <a:avLst/>
          </a:prstGeom>
          <a:solidFill>
            <a:schemeClr val="tx2">
              <a:lumMod val="7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Neutra Text" pitchFamily="50" charset="0"/>
              </a:rPr>
              <a:t>Ads</a:t>
            </a:r>
          </a:p>
        </p:txBody>
      </p:sp>
      <p:cxnSp>
        <p:nvCxnSpPr>
          <p:cNvPr id="28" name="Straight Arrow Connector 27"/>
          <p:cNvCxnSpPr>
            <a:endCxn id="27" idx="0"/>
          </p:cNvCxnSpPr>
          <p:nvPr/>
        </p:nvCxnSpPr>
        <p:spPr bwMode="auto">
          <a:xfrm rot="5400000">
            <a:off x="1296965" y="4647615"/>
            <a:ext cx="553050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0" name="Rounded Rectangle 29"/>
          <p:cNvSpPr/>
          <p:nvPr/>
        </p:nvSpPr>
        <p:spPr bwMode="auto">
          <a:xfrm>
            <a:off x="533400" y="6039139"/>
            <a:ext cx="2079384" cy="532465"/>
          </a:xfrm>
          <a:prstGeom prst="round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FFFF00"/>
                </a:solidFill>
                <a:effectLst/>
                <a:latin typeface="Neutra Text" pitchFamily="50" charset="0"/>
              </a:rPr>
              <a:t>DO NOT TRACK</a:t>
            </a:r>
          </a:p>
        </p:txBody>
      </p:sp>
      <p:sp>
        <p:nvSpPr>
          <p:cNvPr id="38" name="Rounded Rectangle 37"/>
          <p:cNvSpPr/>
          <p:nvPr/>
        </p:nvSpPr>
        <p:spPr bwMode="auto">
          <a:xfrm>
            <a:off x="3881823" y="1645909"/>
            <a:ext cx="1817905" cy="510537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rPr>
              <a:t>Device App</a:t>
            </a:r>
          </a:p>
        </p:txBody>
      </p:sp>
      <p:sp>
        <p:nvSpPr>
          <p:cNvPr id="39" name="Rounded Rectangle 38"/>
          <p:cNvSpPr/>
          <p:nvPr/>
        </p:nvSpPr>
        <p:spPr bwMode="auto">
          <a:xfrm>
            <a:off x="3881823" y="3852911"/>
            <a:ext cx="1817905" cy="532465"/>
          </a:xfrm>
          <a:prstGeom prst="roundRect">
            <a:avLst/>
          </a:prstGeom>
          <a:solidFill>
            <a:srgbClr val="7AC6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800" b="1" dirty="0" smtClean="0">
                <a:solidFill>
                  <a:srgbClr val="09213B"/>
                </a:solidFill>
                <a:latin typeface="Neutra Text" pitchFamily="50" charset="0"/>
              </a:rPr>
              <a:t>User Profile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rgbClr val="09213B"/>
              </a:solidFill>
              <a:effectLst/>
              <a:latin typeface="Neutra Text" pitchFamily="50" charset="0"/>
            </a:endParaRPr>
          </a:p>
        </p:txBody>
      </p:sp>
      <p:cxnSp>
        <p:nvCxnSpPr>
          <p:cNvPr id="40" name="Straight Arrow Connector 39"/>
          <p:cNvCxnSpPr/>
          <p:nvPr/>
        </p:nvCxnSpPr>
        <p:spPr bwMode="auto">
          <a:xfrm rot="5400000">
            <a:off x="4507628" y="2437405"/>
            <a:ext cx="566295" cy="4377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Rounded Rectangle 40"/>
          <p:cNvSpPr/>
          <p:nvPr/>
        </p:nvSpPr>
        <p:spPr bwMode="auto">
          <a:xfrm>
            <a:off x="3881823" y="2722741"/>
            <a:ext cx="1817905" cy="529493"/>
          </a:xfrm>
          <a:prstGeom prst="round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rPr>
              <a:t>Private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rPr>
              <a:t> Data on Device</a:t>
            </a:r>
            <a:endParaRPr kumimoji="0" lang="en-US" sz="1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cxnSp>
        <p:nvCxnSpPr>
          <p:cNvPr id="42" name="Straight Arrow Connector 41"/>
          <p:cNvCxnSpPr/>
          <p:nvPr/>
        </p:nvCxnSpPr>
        <p:spPr bwMode="auto">
          <a:xfrm rot="5400000">
            <a:off x="4490437" y="3552572"/>
            <a:ext cx="600677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3" name="Rounded Rectangle 42"/>
          <p:cNvSpPr/>
          <p:nvPr/>
        </p:nvSpPr>
        <p:spPr bwMode="auto">
          <a:xfrm>
            <a:off x="3881823" y="4953000"/>
            <a:ext cx="1817905" cy="532465"/>
          </a:xfrm>
          <a:prstGeom prst="roundRect">
            <a:avLst/>
          </a:prstGeom>
          <a:solidFill>
            <a:srgbClr val="7AC6D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9213B"/>
                </a:solidFill>
                <a:effectLst/>
                <a:latin typeface="Neutra Text" pitchFamily="50" charset="0"/>
              </a:rPr>
              <a:t>Ads</a:t>
            </a:r>
          </a:p>
        </p:txBody>
      </p:sp>
      <p:cxnSp>
        <p:nvCxnSpPr>
          <p:cNvPr id="44" name="Straight Arrow Connector 43"/>
          <p:cNvCxnSpPr/>
          <p:nvPr/>
        </p:nvCxnSpPr>
        <p:spPr bwMode="auto">
          <a:xfrm rot="5400000">
            <a:off x="4506963" y="4669188"/>
            <a:ext cx="567624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64" name="TextBox 63"/>
          <p:cNvSpPr txBox="1"/>
          <p:nvPr/>
        </p:nvSpPr>
        <p:spPr>
          <a:xfrm>
            <a:off x="6019800" y="2057400"/>
            <a:ext cx="193899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Handwriting"/>
              </a:rPr>
              <a:t>Lots more </a:t>
            </a:r>
            <a:br>
              <a:rPr lang="en-US" dirty="0" smtClean="0">
                <a:latin typeface="Lucida Handwriting"/>
              </a:rPr>
            </a:br>
            <a:r>
              <a:rPr lang="en-US" dirty="0" smtClean="0">
                <a:latin typeface="Lucida Handwriting"/>
              </a:rPr>
              <a:t>data!</a:t>
            </a:r>
            <a:endParaRPr lang="en-US" dirty="0">
              <a:latin typeface="Lucida Handwriting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6038022" y="2971800"/>
            <a:ext cx="310597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Lucida Handwriting"/>
              </a:rPr>
              <a:t>Use our data </a:t>
            </a:r>
          </a:p>
          <a:p>
            <a:r>
              <a:rPr lang="en-US" dirty="0" smtClean="0">
                <a:latin typeface="Lucida Handwriting"/>
              </a:rPr>
              <a:t>to help ourselves</a:t>
            </a:r>
            <a:endParaRPr lang="en-US" dirty="0">
              <a:latin typeface="Lucida Handwriting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5699728" y="1905000"/>
            <a:ext cx="338296" cy="1074966"/>
            <a:chOff x="5699728" y="1901178"/>
            <a:chExt cx="338296" cy="1074966"/>
          </a:xfrm>
        </p:grpSpPr>
        <p:cxnSp>
          <p:nvCxnSpPr>
            <p:cNvPr id="60" name="Shape 59"/>
            <p:cNvCxnSpPr/>
            <p:nvPr/>
          </p:nvCxnSpPr>
          <p:spPr bwMode="auto">
            <a:xfrm rot="5400000" flipH="1" flipV="1">
              <a:off x="5331828" y="2288172"/>
              <a:ext cx="1071144" cy="304800"/>
            </a:xfrm>
            <a:prstGeom prst="bentConnector3">
              <a:avLst>
                <a:gd name="adj1" fmla="val 203"/>
              </a:avLst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62" name="Straight Arrow Connector 61"/>
            <p:cNvCxnSpPr>
              <a:endCxn id="38" idx="3"/>
            </p:cNvCxnSpPr>
            <p:nvPr/>
          </p:nvCxnSpPr>
          <p:spPr bwMode="auto">
            <a:xfrm rot="10800000">
              <a:off x="5699728" y="1901178"/>
              <a:ext cx="338296" cy="3822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73" name="Shape 72"/>
          <p:cNvCxnSpPr>
            <a:stCxn id="39" idx="3"/>
          </p:cNvCxnSpPr>
          <p:nvPr/>
        </p:nvCxnSpPr>
        <p:spPr bwMode="auto">
          <a:xfrm flipV="1">
            <a:off x="5699728" y="2971800"/>
            <a:ext cx="320072" cy="1147344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8" grpId="0" animBg="1"/>
      <p:bldP spid="39" grpId="0" animBg="1"/>
      <p:bldP spid="41" grpId="0" animBg="1"/>
      <p:bldP spid="43" grpId="0" animBg="1"/>
      <p:bldP spid="64" grpId="0"/>
      <p:bldP spid="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Experience-Infused Apps</a:t>
            </a:r>
            <a:endParaRPr lang="en-US" dirty="0"/>
          </a:p>
        </p:txBody>
      </p:sp>
      <p:grpSp>
        <p:nvGrpSpPr>
          <p:cNvPr id="34" name="Group 33"/>
          <p:cNvGrpSpPr/>
          <p:nvPr/>
        </p:nvGrpSpPr>
        <p:grpSpPr>
          <a:xfrm>
            <a:off x="4538246" y="1862638"/>
            <a:ext cx="4605754" cy="4614362"/>
            <a:chOff x="4538246" y="1862638"/>
            <a:chExt cx="4605754" cy="4614362"/>
          </a:xfrm>
        </p:grpSpPr>
        <p:grpSp>
          <p:nvGrpSpPr>
            <p:cNvPr id="33" name="Group 32"/>
            <p:cNvGrpSpPr/>
            <p:nvPr/>
          </p:nvGrpSpPr>
          <p:grpSpPr>
            <a:xfrm>
              <a:off x="4745318" y="1862638"/>
              <a:ext cx="4398682" cy="4614362"/>
              <a:chOff x="4745318" y="1862638"/>
              <a:chExt cx="4398682" cy="4614362"/>
            </a:xfrm>
          </p:grpSpPr>
          <p:grpSp>
            <p:nvGrpSpPr>
              <p:cNvPr id="32" name="Group 31"/>
              <p:cNvGrpSpPr/>
              <p:nvPr/>
            </p:nvGrpSpPr>
            <p:grpSpPr>
              <a:xfrm>
                <a:off x="4802782" y="1862638"/>
                <a:ext cx="4341218" cy="4614362"/>
                <a:chOff x="4802782" y="1862638"/>
                <a:chExt cx="4341218" cy="4614362"/>
              </a:xfrm>
            </p:grpSpPr>
            <p:sp>
              <p:nvSpPr>
                <p:cNvPr id="16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4802782" y="5738336"/>
                  <a:ext cx="4341218" cy="7386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r>
                    <a:rPr lang="en-US" dirty="0" smtClean="0">
                      <a:latin typeface="+mn-lt"/>
                    </a:rPr>
                    <a:t>Personalized Search Engine </a:t>
                  </a:r>
                </a:p>
                <a:p>
                  <a:r>
                    <a:rPr lang="en-US" sz="1800" dirty="0" smtClean="0">
                      <a:latin typeface="+mn-lt"/>
                    </a:rPr>
                    <a:t>                                       [CSCW 2012]</a:t>
                  </a:r>
                  <a:endParaRPr lang="en-US" sz="1800" dirty="0">
                    <a:latin typeface="+mn-lt"/>
                  </a:endParaRPr>
                </a:p>
              </p:txBody>
            </p:sp>
            <p:sp>
              <p:nvSpPr>
                <p:cNvPr id="24" name="TextBox 185"/>
                <p:cNvSpPr txBox="1">
                  <a:spLocks noChangeArrowheads="1"/>
                </p:cNvSpPr>
                <p:nvPr/>
              </p:nvSpPr>
              <p:spPr bwMode="auto">
                <a:xfrm>
                  <a:off x="5906300" y="1862638"/>
                  <a:ext cx="1447800" cy="46166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prstTxWarp prst="textNoShape">
                    <a:avLst/>
                  </a:prstTxWarp>
                  <a:spAutoFit/>
                </a:bodyPr>
                <a:lstStyle/>
                <a:p>
                  <a:pPr algn="r"/>
                  <a:r>
                    <a:rPr lang="en-US" dirty="0" smtClean="0">
                      <a:latin typeface="+mn-lt"/>
                    </a:rPr>
                    <a:t>Websites</a:t>
                  </a:r>
                  <a:endParaRPr lang="en-US" dirty="0">
                    <a:latin typeface="+mn-lt"/>
                  </a:endParaRPr>
                </a:p>
              </p:txBody>
            </p:sp>
            <p:sp>
              <p:nvSpPr>
                <p:cNvPr id="27" name="Right Arrow 26"/>
                <p:cNvSpPr/>
                <p:nvPr/>
              </p:nvSpPr>
              <p:spPr>
                <a:xfrm rot="1990987" flipV="1">
                  <a:off x="5046738" y="2175385"/>
                  <a:ext cx="1319783" cy="178867"/>
                </a:xfrm>
                <a:prstGeom prst="rightArrow">
                  <a:avLst/>
                </a:prstGeom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aphicFrame>
            <p:nvGraphicFramePr>
              <p:cNvPr id="28" name="Chart 27"/>
              <p:cNvGraphicFramePr/>
              <p:nvPr/>
            </p:nvGraphicFramePr>
            <p:xfrm>
              <a:off x="4745318" y="2971800"/>
              <a:ext cx="4093882" cy="2678952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2"/>
              </a:graphicData>
            </a:graphic>
          </p:graphicFrame>
        </p:grpSp>
        <p:sp>
          <p:nvSpPr>
            <p:cNvPr id="19" name="TextBox 185"/>
            <p:cNvSpPr txBox="1">
              <a:spLocks noChangeArrowheads="1"/>
            </p:cNvSpPr>
            <p:nvPr/>
          </p:nvSpPr>
          <p:spPr bwMode="auto">
            <a:xfrm rot="16200000">
              <a:off x="4288423" y="3747551"/>
              <a:ext cx="8382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sz="1600" dirty="0" smtClean="0">
                  <a:latin typeface="+mn-lt"/>
                </a:rPr>
                <a:t>Rating</a:t>
              </a:r>
              <a:endParaRPr lang="en-US" sz="1600" dirty="0">
                <a:latin typeface="+mn-lt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914400" y="1866719"/>
            <a:ext cx="4095825" cy="4679278"/>
            <a:chOff x="914400" y="1866719"/>
            <a:chExt cx="4095825" cy="4679278"/>
          </a:xfrm>
        </p:grpSpPr>
        <p:sp>
          <p:nvSpPr>
            <p:cNvPr id="13" name="TextBox 185"/>
            <p:cNvSpPr txBox="1">
              <a:spLocks noChangeArrowheads="1"/>
            </p:cNvSpPr>
            <p:nvPr/>
          </p:nvSpPr>
          <p:spPr bwMode="auto">
            <a:xfrm>
              <a:off x="1697879" y="1866719"/>
              <a:ext cx="236220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algn="r"/>
              <a:r>
                <a:rPr lang="en-US" dirty="0" smtClean="0">
                  <a:latin typeface="+mn-lt"/>
                </a:rPr>
                <a:t>Names in email</a:t>
              </a:r>
              <a:endParaRPr lang="en-US" dirty="0">
                <a:latin typeface="+mn-lt"/>
              </a:endParaRPr>
            </a:p>
          </p:txBody>
        </p:sp>
        <p:sp>
          <p:nvSpPr>
            <p:cNvPr id="26" name="Right Arrow 25"/>
            <p:cNvSpPr/>
            <p:nvPr/>
          </p:nvSpPr>
          <p:spPr>
            <a:xfrm rot="9004554">
              <a:off x="3690442" y="2146065"/>
              <a:ext cx="1319783" cy="178867"/>
            </a:xfrm>
            <a:prstGeom prst="rightArrow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1" name="Group 20"/>
            <p:cNvGrpSpPr/>
            <p:nvPr/>
          </p:nvGrpSpPr>
          <p:grpSpPr>
            <a:xfrm>
              <a:off x="990600" y="2590800"/>
              <a:ext cx="2743202" cy="3047999"/>
              <a:chOff x="1105723" y="2447625"/>
              <a:chExt cx="1373344" cy="1412373"/>
            </a:xfrm>
          </p:grpSpPr>
          <p:pic>
            <p:nvPicPr>
              <p:cNvPr id="23" name="Picture 22" descr="Screen shot 2012-01-18 at 3.24.02 AM.png"/>
              <p:cNvPicPr>
                <a:picLocks noChangeAspect="1"/>
              </p:cNvPicPr>
              <p:nvPr/>
            </p:nvPicPr>
            <p:blipFill>
              <a:blip r:embed="rId3"/>
              <a:srcRect l="13386" t="25263" r="58267" b="32632"/>
              <a:stretch>
                <a:fillRect/>
              </a:stretch>
            </p:blipFill>
            <p:spPr>
              <a:xfrm>
                <a:off x="1105723" y="2447625"/>
                <a:ext cx="1373344" cy="1412373"/>
              </a:xfrm>
              <a:prstGeom prst="rect">
                <a:avLst/>
              </a:prstGeom>
            </p:spPr>
          </p:pic>
          <p:sp>
            <p:nvSpPr>
              <p:cNvPr id="25" name="Rectangle 24"/>
              <p:cNvSpPr/>
              <p:nvPr/>
            </p:nvSpPr>
            <p:spPr>
              <a:xfrm>
                <a:off x="1515655" y="3460205"/>
                <a:ext cx="406400" cy="91440"/>
              </a:xfrm>
              <a:prstGeom prst="rect">
                <a:avLst/>
              </a:prstGeom>
              <a:solidFill>
                <a:srgbClr val="FFFF00">
                  <a:alpha val="45000"/>
                </a:srgb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aseline="-25000" dirty="0" smtClean="0"/>
              </a:p>
            </p:txBody>
          </p:sp>
        </p:grpSp>
        <p:sp>
          <p:nvSpPr>
            <p:cNvPr id="30" name="TextBox 185"/>
            <p:cNvSpPr txBox="1">
              <a:spLocks noChangeArrowheads="1"/>
            </p:cNvSpPr>
            <p:nvPr/>
          </p:nvSpPr>
          <p:spPr bwMode="auto">
            <a:xfrm>
              <a:off x="914400" y="5715000"/>
              <a:ext cx="3505200" cy="8309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r>
                <a:rPr lang="en-US" dirty="0" smtClean="0">
                  <a:latin typeface="+mn-lt"/>
                </a:rPr>
                <a:t>Personalized Highlights in Browser</a:t>
              </a:r>
              <a:r>
                <a:rPr lang="en-US" sz="1800" dirty="0" smtClean="0">
                  <a:latin typeface="+mn-lt"/>
                </a:rPr>
                <a:t>             [IUI 2012]</a:t>
              </a:r>
              <a:endParaRPr lang="en-US" sz="1800" dirty="0">
                <a:latin typeface="+mn-lt"/>
              </a:endParaRPr>
            </a:p>
          </p:txBody>
        </p:sp>
      </p:grpSp>
      <p:sp>
        <p:nvSpPr>
          <p:cNvPr id="35" name="TextBox 185"/>
          <p:cNvSpPr txBox="1">
            <a:spLocks noChangeArrowheads="1"/>
          </p:cNvSpPr>
          <p:nvPr/>
        </p:nvSpPr>
        <p:spPr bwMode="auto">
          <a:xfrm>
            <a:off x="3657600" y="1371600"/>
            <a:ext cx="2362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r"/>
            <a:r>
              <a:rPr lang="en-US" dirty="0" smtClean="0">
                <a:latin typeface="+mn-lt"/>
              </a:rPr>
              <a:t>Social Chatter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 bwMode="auto">
          <a:xfrm>
            <a:off x="0" y="1049628"/>
            <a:ext cx="9144000" cy="5808372"/>
          </a:xfrm>
          <a:prstGeom prst="rect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23" name="Rectangle 22"/>
          <p:cNvSpPr/>
          <p:nvPr/>
        </p:nvSpPr>
        <p:spPr bwMode="auto">
          <a:xfrm>
            <a:off x="4648200" y="3810000"/>
            <a:ext cx="2362200" cy="381000"/>
          </a:xfrm>
          <a:prstGeom prst="rect">
            <a:avLst/>
          </a:prstGeom>
          <a:solidFill>
            <a:srgbClr val="FFFF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6558"/>
            <a:ext cx="8458200" cy="830796"/>
          </a:xfrm>
        </p:spPr>
        <p:txBody>
          <a:bodyPr/>
          <a:lstStyle/>
          <a:p>
            <a:r>
              <a:rPr lang="en-US" dirty="0" smtClean="0"/>
              <a:t>Social App Platform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0775" y="4971091"/>
            <a:ext cx="2811827" cy="1060196"/>
          </a:xfrm>
          <a:prstGeom prst="rect">
            <a:avLst/>
          </a:prstGeom>
        </p:spPr>
      </p:pic>
      <p:grpSp>
        <p:nvGrpSpPr>
          <p:cNvPr id="3" name="Group 19"/>
          <p:cNvGrpSpPr/>
          <p:nvPr/>
        </p:nvGrpSpPr>
        <p:grpSpPr>
          <a:xfrm>
            <a:off x="2971800" y="1153628"/>
            <a:ext cx="2438400" cy="3817463"/>
            <a:chOff x="3124200" y="1153628"/>
            <a:chExt cx="2202397" cy="3817463"/>
          </a:xfrm>
        </p:grpSpPr>
        <p:pic>
          <p:nvPicPr>
            <p:cNvPr id="5" name="Picture 4" descr="peops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433676" y="1153628"/>
              <a:ext cx="1008299" cy="1512448"/>
            </a:xfrm>
            <a:prstGeom prst="rect">
              <a:avLst/>
            </a:prstGeom>
          </p:spPr>
        </p:pic>
        <p:cxnSp>
          <p:nvCxnSpPr>
            <p:cNvPr id="8" name="Straight Connector 7"/>
            <p:cNvCxnSpPr>
              <a:stCxn id="4" idx="0"/>
              <a:endCxn id="5" idx="2"/>
            </p:cNvCxnSpPr>
            <p:nvPr/>
          </p:nvCxnSpPr>
          <p:spPr>
            <a:xfrm rot="16200000" flipV="1">
              <a:off x="2979751" y="3624152"/>
              <a:ext cx="2305015" cy="388863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Rounded Rectangle 8"/>
            <p:cNvSpPr/>
            <p:nvPr/>
          </p:nvSpPr>
          <p:spPr>
            <a:xfrm>
              <a:off x="3124200" y="2819400"/>
              <a:ext cx="2202397" cy="3377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2D2D2D"/>
                  </a:solidFill>
                </a:rPr>
                <a:t>FB Android SDK</a:t>
              </a:r>
              <a:endParaRPr lang="en-US" dirty="0">
                <a:solidFill>
                  <a:srgbClr val="2D2D2D"/>
                </a:solidFill>
              </a:endParaRPr>
            </a:p>
          </p:txBody>
        </p:sp>
      </p:grpSp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1217" y="1321755"/>
            <a:ext cx="2064597" cy="1615547"/>
          </a:xfrm>
          <a:prstGeom prst="rect">
            <a:avLst/>
          </a:prstGeom>
        </p:spPr>
      </p:pic>
      <p:cxnSp>
        <p:nvCxnSpPr>
          <p:cNvPr id="18" name="Straight Connector 17"/>
          <p:cNvCxnSpPr>
            <a:stCxn id="4" idx="0"/>
            <a:endCxn id="17" idx="2"/>
          </p:cNvCxnSpPr>
          <p:nvPr/>
        </p:nvCxnSpPr>
        <p:spPr>
          <a:xfrm rot="16200000" flipV="1">
            <a:off x="1993209" y="2637610"/>
            <a:ext cx="2033789" cy="2633173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967188" y="6017071"/>
            <a:ext cx="25416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 smtClean="0">
                <a:solidFill>
                  <a:srgbClr val="37599E"/>
                </a:solidFill>
              </a:rPr>
              <a:t>800 Million Users</a:t>
            </a:r>
            <a:endParaRPr lang="en-US" b="1" i="1" dirty="0">
              <a:solidFill>
                <a:srgbClr val="37599E"/>
              </a:solidFill>
            </a:endParaRPr>
          </a:p>
        </p:txBody>
      </p:sp>
      <p:grpSp>
        <p:nvGrpSpPr>
          <p:cNvPr id="13" name="Group 20"/>
          <p:cNvGrpSpPr/>
          <p:nvPr/>
        </p:nvGrpSpPr>
        <p:grpSpPr>
          <a:xfrm>
            <a:off x="4326689" y="1177237"/>
            <a:ext cx="4090233" cy="3793854"/>
            <a:chOff x="4326689" y="1177237"/>
            <a:chExt cx="4090233" cy="3793854"/>
          </a:xfrm>
        </p:grpSpPr>
        <p:pic>
          <p:nvPicPr>
            <p:cNvPr id="6" name="Content Placeholder 3" descr="facebook-cnn.jpg"/>
            <p:cNvPicPr>
              <a:picLocks noChangeAspect="1"/>
            </p:cNvPicPr>
            <p:nvPr/>
          </p:nvPicPr>
          <p:blipFill>
            <a:blip r:embed="rId5"/>
            <a:srcRect l="-7640" r="-7640"/>
            <a:stretch>
              <a:fillRect/>
            </a:stretch>
          </p:blipFill>
          <p:spPr bwMode="auto">
            <a:xfrm>
              <a:off x="5622311" y="1177237"/>
              <a:ext cx="2148356" cy="11815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7" name="Straight Connector 6"/>
            <p:cNvCxnSpPr>
              <a:endCxn id="4" idx="0"/>
            </p:cNvCxnSpPr>
            <p:nvPr/>
          </p:nvCxnSpPr>
          <p:spPr>
            <a:xfrm rot="10800000" flipV="1">
              <a:off x="4326689" y="4186633"/>
              <a:ext cx="1971998" cy="784458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Rounded Rectangle 9"/>
            <p:cNvSpPr/>
            <p:nvPr/>
          </p:nvSpPr>
          <p:spPr>
            <a:xfrm>
              <a:off x="5262454" y="4409910"/>
              <a:ext cx="2955277" cy="337750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>
                  <a:solidFill>
                    <a:srgbClr val="2D2D2D"/>
                  </a:solidFill>
                </a:rPr>
                <a:t>Facebook</a:t>
              </a:r>
              <a:r>
                <a:rPr lang="en-US" dirty="0" smtClean="0">
                  <a:solidFill>
                    <a:srgbClr val="2D2D2D"/>
                  </a:solidFill>
                </a:rPr>
                <a:t> Graph</a:t>
              </a:r>
              <a:endParaRPr lang="en-US" dirty="0">
                <a:solidFill>
                  <a:srgbClr val="2D2D2D"/>
                </a:solidFill>
              </a:endParaRPr>
            </a:p>
          </p:txBody>
        </p:sp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25418" y="2582273"/>
              <a:ext cx="1120814" cy="576521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7"/>
            <a:srcRect t="20039" b="21446"/>
            <a:stretch>
              <a:fillRect/>
            </a:stretch>
          </p:blipFill>
          <p:spPr>
            <a:xfrm>
              <a:off x="7147071" y="3541483"/>
              <a:ext cx="1269851" cy="743048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8"/>
            <a:srcRect t="34567" b="34995"/>
            <a:stretch>
              <a:fillRect/>
            </a:stretch>
          </p:blipFill>
          <p:spPr>
            <a:xfrm>
              <a:off x="4884902" y="3284792"/>
              <a:ext cx="1605584" cy="48870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558712" y="3190224"/>
              <a:ext cx="1592854" cy="311532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stCxn id="11" idx="0"/>
              <a:endCxn id="6" idx="2"/>
            </p:cNvCxnSpPr>
            <p:nvPr/>
          </p:nvCxnSpPr>
          <p:spPr>
            <a:xfrm rot="5400000" flipH="1" flipV="1">
              <a:off x="6579396" y="2465180"/>
              <a:ext cx="223523" cy="10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 flipH="1" flipV="1">
              <a:off x="6579396" y="2465180"/>
              <a:ext cx="223523" cy="10664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51" name="Picture 5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4679066" y="3787306"/>
              <a:ext cx="2350065" cy="396845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638"/>
            <a:ext cx="8686800" cy="1022350"/>
          </a:xfrm>
        </p:spPr>
        <p:txBody>
          <a:bodyPr/>
          <a:lstStyle/>
          <a:p>
            <a:r>
              <a:rPr lang="en-US" dirty="0" smtClean="0"/>
              <a:t>Research Direction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44650"/>
            <a:ext cx="8007350" cy="346075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Central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	Distributed		</a:t>
            </a:r>
          </a:p>
          <a:p>
            <a:pPr>
              <a:buNone/>
            </a:pPr>
            <a:r>
              <a:rPr lang="en-US" dirty="0" smtClean="0"/>
              <a:t>Big data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	Egocentric</a:t>
            </a:r>
          </a:p>
          <a:p>
            <a:pPr>
              <a:buNone/>
            </a:pPr>
            <a:r>
              <a:rPr lang="en-US" dirty="0" smtClean="0"/>
              <a:t>				(more data, </a:t>
            </a:r>
            <a:br>
              <a:rPr lang="en-US" dirty="0" smtClean="0"/>
            </a:br>
            <a:r>
              <a:rPr lang="en-US" dirty="0" smtClean="0"/>
              <a:t> 			 more cycles per person)</a:t>
            </a:r>
          </a:p>
          <a:p>
            <a:pPr>
              <a:buNone/>
            </a:pPr>
            <a:r>
              <a:rPr lang="en-US" dirty="0" smtClean="0"/>
              <a:t>No privacy	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	Privacy (COPPA, health)</a:t>
            </a:r>
          </a:p>
          <a:p>
            <a:pPr>
              <a:buNone/>
            </a:pPr>
            <a:r>
              <a:rPr lang="en-US" dirty="0" smtClean="0"/>
              <a:t>Proprietary </a:t>
            </a:r>
            <a:r>
              <a:rPr lang="en-US" dirty="0" err="1" smtClean="0">
                <a:sym typeface="Wingdings"/>
              </a:rPr>
              <a:t></a:t>
            </a:r>
            <a:r>
              <a:rPr lang="en-US" dirty="0" smtClean="0"/>
              <a:t>	Open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Social Intranets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Loss of privacy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36745" y="3050767"/>
            <a:ext cx="6759232" cy="3137721"/>
          </a:xfrm>
          <a:prstGeom prst="rect">
            <a:avLst/>
          </a:prstGeom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Social Intranets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Loss of privacy </a:t>
            </a:r>
          </a:p>
          <a:p>
            <a:r>
              <a:rPr lang="en-US" dirty="0" smtClean="0"/>
              <a:t>Monopoly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0203" y="1756406"/>
            <a:ext cx="3527425" cy="133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40875" y="3938021"/>
            <a:ext cx="2501224" cy="259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ross 5"/>
          <p:cNvSpPr/>
          <p:nvPr/>
        </p:nvSpPr>
        <p:spPr>
          <a:xfrm>
            <a:off x="6449826" y="3200194"/>
            <a:ext cx="565439" cy="580336"/>
          </a:xfrm>
          <a:prstGeom prst="plus">
            <a:avLst>
              <a:gd name="adj" fmla="val 31606"/>
            </a:avLst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Today’s Social Intranets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Loss of privacy </a:t>
            </a:r>
          </a:p>
          <a:p>
            <a:r>
              <a:rPr lang="en-US" dirty="0" smtClean="0"/>
              <a:t>Monopoly</a:t>
            </a:r>
          </a:p>
          <a:p>
            <a:r>
              <a:rPr lang="en-US" dirty="0" smtClean="0"/>
              <a:t>Loss of competition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0242" y="5148886"/>
            <a:ext cx="6858000" cy="10795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1880241" y="4736754"/>
            <a:ext cx="6854393" cy="398859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Zynga</a:t>
            </a:r>
            <a:r>
              <a:rPr kumimoji="0" lang="en-US" sz="1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 Dependency 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on </a:t>
            </a:r>
            <a:r>
              <a:rPr kumimoji="0" lang="en-US" sz="1800" b="1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Facebook</a:t>
            </a:r>
            <a:r>
              <a:rPr kumimoji="0" lang="en-US" sz="18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                                   </a:t>
            </a:r>
            <a:r>
              <a:rPr kumimoji="0" lang="en-US" sz="1100" i="0" u="none" strike="noStrike" cap="none" normalizeH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wsj</a:t>
            </a:r>
            <a:r>
              <a:rPr kumimoji="0" lang="en-US" sz="1100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Neutra Text" pitchFamily="50" charset="0"/>
              </a:rPr>
              <a:t>, 10-12-11</a:t>
            </a:r>
            <a:endParaRPr kumimoji="0" lang="en-US" sz="11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Neutra Text" pitchFamily="50" charset="0"/>
            </a:endParaRPr>
          </a:p>
        </p:txBody>
      </p:sp>
      <p:pic>
        <p:nvPicPr>
          <p:cNvPr id="11" name="Content Placeholder 3" descr="Picture 2.png"/>
          <p:cNvPicPr>
            <a:picLocks noChangeAspect="1"/>
          </p:cNvPicPr>
          <p:nvPr/>
        </p:nvPicPr>
        <p:blipFill>
          <a:blip r:embed="rId3"/>
          <a:srcRect l="-21289" r="-21289"/>
          <a:stretch>
            <a:fillRect/>
          </a:stretch>
        </p:blipFill>
        <p:spPr bwMode="auto">
          <a:xfrm>
            <a:off x="4237120" y="1568965"/>
            <a:ext cx="5321581" cy="292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Vision: Social Intranet</a:t>
            </a:r>
            <a:r>
              <a:rPr lang="en-US" sz="4000" dirty="0" smtClean="0">
                <a:sym typeface="Wingdings"/>
              </a:rPr>
              <a:t> -&gt; Internet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3063" y="1958415"/>
            <a:ext cx="8007350" cy="4756150"/>
          </a:xfrm>
        </p:spPr>
        <p:txBody>
          <a:bodyPr/>
          <a:lstStyle/>
          <a:p>
            <a:r>
              <a:rPr lang="en-US" dirty="0" smtClean="0"/>
              <a:t>No single owner </a:t>
            </a:r>
            <a:br>
              <a:rPr lang="en-US" dirty="0" smtClean="0"/>
            </a:br>
            <a:r>
              <a:rPr lang="en-US" dirty="0" smtClean="0"/>
              <a:t>of users’ data or app platform</a:t>
            </a:r>
          </a:p>
          <a:p>
            <a:r>
              <a:rPr lang="en-US" dirty="0" smtClean="0"/>
              <a:t>No need to join the same network 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1873016" y="3750598"/>
            <a:ext cx="5710039" cy="1141616"/>
            <a:chOff x="1889195" y="3750598"/>
            <a:chExt cx="5710039" cy="1141616"/>
          </a:xfrm>
        </p:grpSpPr>
        <p:sp>
          <p:nvSpPr>
            <p:cNvPr id="12" name="Rectangle 11"/>
            <p:cNvSpPr/>
            <p:nvPr/>
          </p:nvSpPr>
          <p:spPr bwMode="auto">
            <a:xfrm>
              <a:off x="1889195" y="3750598"/>
              <a:ext cx="5710039" cy="114161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53823" y="3795067"/>
              <a:ext cx="743602" cy="98765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438471" y="3972526"/>
              <a:ext cx="1134784" cy="745176"/>
            </a:xfrm>
            <a:prstGeom prst="rect">
              <a:avLst/>
            </a:prstGeom>
            <a:ln>
              <a:noFill/>
            </a:ln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940367" y="3936020"/>
              <a:ext cx="1480351" cy="777767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/>
            <a:srcRect t="19436" b="22293"/>
            <a:stretch>
              <a:fillRect/>
            </a:stretch>
          </p:blipFill>
          <p:spPr>
            <a:xfrm>
              <a:off x="5576874" y="3991801"/>
              <a:ext cx="1884656" cy="732136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16" name="Group 15"/>
          <p:cNvGrpSpPr/>
          <p:nvPr/>
        </p:nvGrpSpPr>
        <p:grpSpPr>
          <a:xfrm>
            <a:off x="1880323" y="5213364"/>
            <a:ext cx="5710039" cy="1141616"/>
            <a:chOff x="1880323" y="5213364"/>
            <a:chExt cx="5710039" cy="1141616"/>
          </a:xfrm>
        </p:grpSpPr>
        <p:sp>
          <p:nvSpPr>
            <p:cNvPr id="13" name="Rectangle 12"/>
            <p:cNvSpPr/>
            <p:nvPr/>
          </p:nvSpPr>
          <p:spPr bwMode="auto">
            <a:xfrm>
              <a:off x="1880323" y="5213364"/>
              <a:ext cx="5710039" cy="1141616"/>
            </a:xfrm>
            <a:prstGeom prst="rect">
              <a:avLst/>
            </a:prstGeom>
            <a:solidFill>
              <a:schemeClr val="tx1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Neutra Text" pitchFamily="50" charset="0"/>
              </a:endParaRP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rcRect l="8905" t="3450"/>
            <a:stretch>
              <a:fillRect/>
            </a:stretch>
          </p:blipFill>
          <p:spPr>
            <a:xfrm>
              <a:off x="2013565" y="5423469"/>
              <a:ext cx="1510497" cy="64037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390294" y="5892588"/>
              <a:ext cx="2278236" cy="34649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19" name="Picture 18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423700" y="5331063"/>
              <a:ext cx="1016997" cy="478953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9"/>
            <a:srcRect t="19299" b="20245"/>
            <a:stretch>
              <a:fillRect/>
            </a:stretch>
          </p:blipFill>
          <p:spPr>
            <a:xfrm>
              <a:off x="4755989" y="5290101"/>
              <a:ext cx="1279943" cy="579602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2" name="Picture 16" descr="http://dunbar.stanford.edu/stanford_logo%5B1%5D.gif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49154" y="5364379"/>
              <a:ext cx="917575" cy="83334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>
            <a:endCxn id="54" idx="1"/>
          </p:cNvCxnSpPr>
          <p:nvPr/>
        </p:nvCxnSpPr>
        <p:spPr bwMode="auto">
          <a:xfrm rot="5400000" flipH="1" flipV="1">
            <a:off x="4332645" y="4339156"/>
            <a:ext cx="545162" cy="3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 Social Networking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>
            <a:off x="2626483" y="4477793"/>
            <a:ext cx="4266142" cy="1524079"/>
            <a:chOff x="2537185" y="4914924"/>
            <a:chExt cx="4266142" cy="15240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555" y="4914924"/>
              <a:ext cx="1061535" cy="106153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940" y="5064905"/>
              <a:ext cx="1061535" cy="106153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904" y="5104532"/>
              <a:ext cx="1061535" cy="106153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537185" y="5837278"/>
              <a:ext cx="4266142" cy="601725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rPr>
                <a:t>Global Social Graph</a:t>
              </a:r>
            </a:p>
          </p:txBody>
        </p:sp>
      </p:grpSp>
      <p:grpSp>
        <p:nvGrpSpPr>
          <p:cNvPr id="4" name="Group 62"/>
          <p:cNvGrpSpPr/>
          <p:nvPr/>
        </p:nvGrpSpPr>
        <p:grpSpPr>
          <a:xfrm>
            <a:off x="3045299" y="1870478"/>
            <a:ext cx="588428" cy="1150479"/>
            <a:chOff x="2983441" y="3143185"/>
            <a:chExt cx="805792" cy="1575464"/>
          </a:xfrm>
        </p:grpSpPr>
        <p:grpSp>
          <p:nvGrpSpPr>
            <p:cNvPr id="5" name="Group 35"/>
            <p:cNvGrpSpPr/>
            <p:nvPr/>
          </p:nvGrpSpPr>
          <p:grpSpPr>
            <a:xfrm>
              <a:off x="2983441" y="3143185"/>
              <a:ext cx="805792" cy="1575464"/>
              <a:chOff x="2496214" y="2186701"/>
              <a:chExt cx="1078236" cy="2108139"/>
            </a:xfrm>
          </p:grpSpPr>
          <p:pic>
            <p:nvPicPr>
              <p:cNvPr id="66" name="Picture 65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67" name="Rectangle 66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409" y="3337944"/>
              <a:ext cx="663543" cy="1096690"/>
            </a:xfrm>
            <a:prstGeom prst="rect">
              <a:avLst/>
            </a:prstGeom>
          </p:spPr>
        </p:pic>
      </p:grpSp>
      <p:grpSp>
        <p:nvGrpSpPr>
          <p:cNvPr id="6" name="Group 67"/>
          <p:cNvGrpSpPr/>
          <p:nvPr/>
        </p:nvGrpSpPr>
        <p:grpSpPr>
          <a:xfrm>
            <a:off x="5567579" y="1883572"/>
            <a:ext cx="588428" cy="1150479"/>
            <a:chOff x="5505721" y="3156279"/>
            <a:chExt cx="805792" cy="1575464"/>
          </a:xfrm>
        </p:grpSpPr>
        <p:grpSp>
          <p:nvGrpSpPr>
            <p:cNvPr id="7" name="Group 36"/>
            <p:cNvGrpSpPr/>
            <p:nvPr/>
          </p:nvGrpSpPr>
          <p:grpSpPr>
            <a:xfrm>
              <a:off x="5505721" y="3156279"/>
              <a:ext cx="805792" cy="1575464"/>
              <a:chOff x="2496214" y="2186701"/>
              <a:chExt cx="1078236" cy="2108139"/>
            </a:xfrm>
          </p:grpSpPr>
          <p:pic>
            <p:nvPicPr>
              <p:cNvPr id="71" name="Picture 7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0039" y="3353041"/>
              <a:ext cx="663543" cy="1096690"/>
            </a:xfrm>
            <a:prstGeom prst="rect">
              <a:avLst/>
            </a:prstGeom>
          </p:spPr>
        </p:pic>
      </p:grpSp>
      <p:grpSp>
        <p:nvGrpSpPr>
          <p:cNvPr id="8" name="Group 74"/>
          <p:cNvGrpSpPr/>
          <p:nvPr/>
        </p:nvGrpSpPr>
        <p:grpSpPr>
          <a:xfrm>
            <a:off x="4312149" y="1854424"/>
            <a:ext cx="588428" cy="1150479"/>
            <a:chOff x="4250291" y="3127131"/>
            <a:chExt cx="805792" cy="1575464"/>
          </a:xfrm>
        </p:grpSpPr>
        <p:grpSp>
          <p:nvGrpSpPr>
            <p:cNvPr id="9" name="Group 35"/>
            <p:cNvGrpSpPr/>
            <p:nvPr/>
          </p:nvGrpSpPr>
          <p:grpSpPr>
            <a:xfrm>
              <a:off x="4250291" y="3127131"/>
              <a:ext cx="805792" cy="1575464"/>
              <a:chOff x="2496214" y="2186701"/>
              <a:chExt cx="1078236" cy="2108139"/>
            </a:xfrm>
          </p:grpSpPr>
          <p:pic>
            <p:nvPicPr>
              <p:cNvPr id="78" name="Picture 77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259" y="3321890"/>
              <a:ext cx="663543" cy="1096690"/>
            </a:xfrm>
            <a:prstGeom prst="rect">
              <a:avLst/>
            </a:prstGeom>
          </p:spPr>
        </p:pic>
      </p:grp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2402" y="1639305"/>
            <a:ext cx="368526" cy="3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3754" y="1650167"/>
            <a:ext cx="333159" cy="3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5835" y="1632504"/>
            <a:ext cx="376300" cy="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loud 53"/>
          <p:cNvSpPr/>
          <p:nvPr/>
        </p:nvSpPr>
        <p:spPr bwMode="auto">
          <a:xfrm>
            <a:off x="2332571" y="3485690"/>
            <a:ext cx="4548512" cy="58310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TCP/IP</a:t>
            </a:r>
          </a:p>
        </p:txBody>
      </p:sp>
      <p:cxnSp>
        <p:nvCxnSpPr>
          <p:cNvPr id="38" name="Straight Arrow Connector 37"/>
          <p:cNvCxnSpPr>
            <a:endCxn id="71" idx="2"/>
          </p:cNvCxnSpPr>
          <p:nvPr/>
        </p:nvCxnSpPr>
        <p:spPr bwMode="auto">
          <a:xfrm rot="16200000" flipV="1">
            <a:off x="5608827" y="3287018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4382124" y="3260837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6200000" flipV="1">
            <a:off x="3085970" y="3254499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TGCP: Disintermediation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2323" y="2066069"/>
            <a:ext cx="667405" cy="667405"/>
          </a:xfrm>
          <a:prstGeom prst="rect">
            <a:avLst/>
          </a:prstGeom>
        </p:spPr>
      </p:pic>
      <p:grpSp>
        <p:nvGrpSpPr>
          <p:cNvPr id="3" name="Group 62"/>
          <p:cNvGrpSpPr/>
          <p:nvPr/>
        </p:nvGrpSpPr>
        <p:grpSpPr>
          <a:xfrm>
            <a:off x="3045299" y="1870478"/>
            <a:ext cx="588428" cy="1150479"/>
            <a:chOff x="2983441" y="3143185"/>
            <a:chExt cx="805792" cy="1575464"/>
          </a:xfrm>
        </p:grpSpPr>
        <p:grpSp>
          <p:nvGrpSpPr>
            <p:cNvPr id="4" name="Group 35"/>
            <p:cNvGrpSpPr/>
            <p:nvPr/>
          </p:nvGrpSpPr>
          <p:grpSpPr>
            <a:xfrm>
              <a:off x="2983441" y="3143185"/>
              <a:ext cx="805792" cy="1575464"/>
              <a:chOff x="2496214" y="2186701"/>
              <a:chExt cx="1078236" cy="2108139"/>
            </a:xfrm>
          </p:grpSpPr>
          <p:pic>
            <p:nvPicPr>
              <p:cNvPr id="56" name="Picture 55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57" name="Rectangle 56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55" name="Picture 5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409" y="3337944"/>
              <a:ext cx="663543" cy="1096690"/>
            </a:xfrm>
            <a:prstGeom prst="rect">
              <a:avLst/>
            </a:prstGeom>
          </p:spPr>
        </p:pic>
      </p:grpSp>
      <p:grpSp>
        <p:nvGrpSpPr>
          <p:cNvPr id="5" name="Group 67"/>
          <p:cNvGrpSpPr/>
          <p:nvPr/>
        </p:nvGrpSpPr>
        <p:grpSpPr>
          <a:xfrm>
            <a:off x="5567579" y="1883572"/>
            <a:ext cx="588428" cy="1150479"/>
            <a:chOff x="5505721" y="3156279"/>
            <a:chExt cx="805792" cy="1575464"/>
          </a:xfrm>
        </p:grpSpPr>
        <p:grpSp>
          <p:nvGrpSpPr>
            <p:cNvPr id="6" name="Group 36"/>
            <p:cNvGrpSpPr/>
            <p:nvPr/>
          </p:nvGrpSpPr>
          <p:grpSpPr>
            <a:xfrm>
              <a:off x="5505721" y="3156279"/>
              <a:ext cx="805792" cy="1575464"/>
              <a:chOff x="2496214" y="2186701"/>
              <a:chExt cx="1078236" cy="2108139"/>
            </a:xfrm>
          </p:grpSpPr>
          <p:pic>
            <p:nvPicPr>
              <p:cNvPr id="61" name="Picture 7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66" name="Rectangle 65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0" name="Picture 5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0039" y="3353041"/>
              <a:ext cx="663543" cy="1096690"/>
            </a:xfrm>
            <a:prstGeom prst="rect">
              <a:avLst/>
            </a:prstGeom>
          </p:spPr>
        </p:pic>
      </p:grpSp>
      <p:grpSp>
        <p:nvGrpSpPr>
          <p:cNvPr id="7" name="Group 74"/>
          <p:cNvGrpSpPr/>
          <p:nvPr/>
        </p:nvGrpSpPr>
        <p:grpSpPr>
          <a:xfrm>
            <a:off x="4312149" y="1854424"/>
            <a:ext cx="588428" cy="1150479"/>
            <a:chOff x="4250291" y="3127131"/>
            <a:chExt cx="805792" cy="1575464"/>
          </a:xfrm>
        </p:grpSpPr>
        <p:grpSp>
          <p:nvGrpSpPr>
            <p:cNvPr id="8" name="Group 35"/>
            <p:cNvGrpSpPr/>
            <p:nvPr/>
          </p:nvGrpSpPr>
          <p:grpSpPr>
            <a:xfrm>
              <a:off x="4250291" y="3127131"/>
              <a:ext cx="805792" cy="1575464"/>
              <a:chOff x="2496214" y="2186701"/>
              <a:chExt cx="1078236" cy="2108139"/>
            </a:xfrm>
          </p:grpSpPr>
          <p:pic>
            <p:nvPicPr>
              <p:cNvPr id="70" name="Picture 69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1" name="Rectangle 70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9" name="Picture 6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259" y="3321890"/>
              <a:ext cx="663543" cy="1096690"/>
            </a:xfrm>
            <a:prstGeom prst="rect">
              <a:avLst/>
            </a:prstGeom>
          </p:spPr>
        </p:pic>
      </p:grpSp>
      <p:pic>
        <p:nvPicPr>
          <p:cNvPr id="7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2402" y="1639305"/>
            <a:ext cx="368526" cy="3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3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3754" y="1650167"/>
            <a:ext cx="333159" cy="3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4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5835" y="1632504"/>
            <a:ext cx="376300" cy="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5" name="Cloud 74"/>
          <p:cNvSpPr/>
          <p:nvPr/>
        </p:nvSpPr>
        <p:spPr bwMode="auto">
          <a:xfrm>
            <a:off x="2203898" y="3461687"/>
            <a:ext cx="5102739" cy="990215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dirty="0" smtClean="0">
                <a:solidFill>
                  <a:srgbClr val="132A42"/>
                </a:solidFill>
                <a:latin typeface="Neutra Text" pitchFamily="50" charset="0"/>
              </a:rPr>
              <a:t> </a:t>
            </a:r>
            <a:r>
              <a:rPr lang="en-US" sz="1800" b="1" dirty="0" smtClean="0">
                <a:solidFill>
                  <a:srgbClr val="132A42"/>
                </a:solidFill>
                <a:latin typeface="Neutra Text" pitchFamily="50" charset="0"/>
              </a:rPr>
              <a:t>TGCP</a:t>
            </a:r>
          </a:p>
          <a:p>
            <a:pPr algn="ctr" eaLnBrk="0" hangingPunct="0"/>
            <a:r>
              <a:rPr lang="en-US" sz="1800" b="1" dirty="0" smtClean="0">
                <a:solidFill>
                  <a:srgbClr val="132A42"/>
                </a:solidFill>
                <a:latin typeface="Neutra Text" pitchFamily="50" charset="0"/>
              </a:rPr>
              <a:t>Trusted Group Communication Protocol</a:t>
            </a:r>
          </a:p>
        </p:txBody>
      </p:sp>
      <p:cxnSp>
        <p:nvCxnSpPr>
          <p:cNvPr id="76" name="Straight Arrow Connector 75"/>
          <p:cNvCxnSpPr>
            <a:endCxn id="61" idx="2"/>
          </p:cNvCxnSpPr>
          <p:nvPr/>
        </p:nvCxnSpPr>
        <p:spPr bwMode="auto">
          <a:xfrm rot="16200000" flipV="1">
            <a:off x="5608827" y="3287018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7" name="Straight Arrow Connector 76"/>
          <p:cNvCxnSpPr/>
          <p:nvPr/>
        </p:nvCxnSpPr>
        <p:spPr bwMode="auto">
          <a:xfrm rot="16200000" flipV="1">
            <a:off x="4382124" y="3260837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78" name="Straight Arrow Connector 77"/>
          <p:cNvCxnSpPr/>
          <p:nvPr/>
        </p:nvCxnSpPr>
        <p:spPr bwMode="auto">
          <a:xfrm rot="16200000" flipV="1">
            <a:off x="3085970" y="3254499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1" name="TextBox 30"/>
          <p:cNvSpPr txBox="1"/>
          <p:nvPr/>
        </p:nvSpPr>
        <p:spPr>
          <a:xfrm>
            <a:off x="1170203" y="4723010"/>
            <a:ext cx="7412155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Problem 1: </a:t>
            </a:r>
          </a:p>
          <a:p>
            <a:r>
              <a:rPr lang="en-US" dirty="0" smtClean="0">
                <a:latin typeface="+mn-lt"/>
              </a:rPr>
              <a:t>	Phones cannot talk to each other</a:t>
            </a:r>
          </a:p>
          <a:p>
            <a:r>
              <a:rPr lang="en-US" dirty="0" smtClean="0">
                <a:latin typeface="+mn-lt"/>
              </a:rPr>
              <a:t>	</a:t>
            </a:r>
            <a:r>
              <a:rPr lang="en-US" dirty="0" err="1" smtClean="0">
                <a:latin typeface="+mn-lt"/>
                <a:sym typeface="Wingdings"/>
              </a:rPr>
              <a:t></a:t>
            </a:r>
            <a:r>
              <a:rPr lang="en-US" dirty="0" smtClean="0">
                <a:latin typeface="+mn-lt"/>
              </a:rPr>
              <a:t> Encrypted messages based on public keys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Arrow Connector 58"/>
          <p:cNvCxnSpPr>
            <a:endCxn id="54" idx="1"/>
          </p:cNvCxnSpPr>
          <p:nvPr/>
        </p:nvCxnSpPr>
        <p:spPr bwMode="auto">
          <a:xfrm rot="5400000" flipH="1" flipV="1">
            <a:off x="4332645" y="4339156"/>
            <a:ext cx="545162" cy="320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App Platform</a:t>
            </a:r>
            <a:endParaRPr lang="en-US" dirty="0"/>
          </a:p>
        </p:txBody>
      </p:sp>
      <p:grpSp>
        <p:nvGrpSpPr>
          <p:cNvPr id="3" name="Group 31"/>
          <p:cNvGrpSpPr/>
          <p:nvPr/>
        </p:nvGrpSpPr>
        <p:grpSpPr>
          <a:xfrm>
            <a:off x="2626483" y="4477793"/>
            <a:ext cx="4266142" cy="1524079"/>
            <a:chOff x="2537185" y="4914924"/>
            <a:chExt cx="4266142" cy="152407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969555" y="4914924"/>
              <a:ext cx="1061535" cy="1061535"/>
            </a:xfrm>
            <a:prstGeom prst="rect">
              <a:avLst/>
            </a:prstGeom>
          </p:spPr>
        </p:pic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24940" y="5064905"/>
              <a:ext cx="1061535" cy="1061535"/>
            </a:xfrm>
            <a:prstGeom prst="rect">
              <a:avLst/>
            </a:prstGeom>
          </p:spPr>
        </p:pic>
        <p:pic>
          <p:nvPicPr>
            <p:cNvPr id="49" name="Picture 4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9904" y="5104532"/>
              <a:ext cx="1061535" cy="1061535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 bwMode="auto">
            <a:xfrm>
              <a:off x="2537185" y="5837278"/>
              <a:ext cx="4266142" cy="601725"/>
            </a:xfrm>
            <a:prstGeom prst="rect">
              <a:avLst/>
            </a:prstGeom>
            <a:noFill/>
            <a:ln>
              <a:noFill/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sz="2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rPr>
                <a:t>Global Social Graph</a:t>
              </a: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483874" y="3822775"/>
            <a:ext cx="1176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+mn-lt"/>
              </a:rPr>
              <a:t>FB app</a:t>
            </a:r>
            <a:endParaRPr lang="en-US" dirty="0">
              <a:latin typeface="+mn-lt"/>
            </a:endParaRPr>
          </a:p>
        </p:txBody>
      </p:sp>
      <p:grpSp>
        <p:nvGrpSpPr>
          <p:cNvPr id="4" name="Group 62"/>
          <p:cNvGrpSpPr/>
          <p:nvPr/>
        </p:nvGrpSpPr>
        <p:grpSpPr>
          <a:xfrm>
            <a:off x="3045299" y="1870478"/>
            <a:ext cx="588428" cy="1150479"/>
            <a:chOff x="2983441" y="3143185"/>
            <a:chExt cx="805792" cy="1575464"/>
          </a:xfrm>
        </p:grpSpPr>
        <p:grpSp>
          <p:nvGrpSpPr>
            <p:cNvPr id="5" name="Group 35"/>
            <p:cNvGrpSpPr/>
            <p:nvPr/>
          </p:nvGrpSpPr>
          <p:grpSpPr>
            <a:xfrm>
              <a:off x="2983441" y="3143185"/>
              <a:ext cx="805792" cy="1575464"/>
              <a:chOff x="2496214" y="2186701"/>
              <a:chExt cx="1078236" cy="2108139"/>
            </a:xfrm>
          </p:grpSpPr>
          <p:pic>
            <p:nvPicPr>
              <p:cNvPr id="66" name="Picture 65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67" name="Rectangle 66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65" name="Picture 6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49409" y="3337944"/>
              <a:ext cx="663543" cy="1096690"/>
            </a:xfrm>
            <a:prstGeom prst="rect">
              <a:avLst/>
            </a:prstGeom>
          </p:spPr>
        </p:pic>
      </p:grpSp>
      <p:grpSp>
        <p:nvGrpSpPr>
          <p:cNvPr id="6" name="Group 67"/>
          <p:cNvGrpSpPr/>
          <p:nvPr/>
        </p:nvGrpSpPr>
        <p:grpSpPr>
          <a:xfrm>
            <a:off x="5567579" y="1883572"/>
            <a:ext cx="588428" cy="1150479"/>
            <a:chOff x="5505721" y="3156279"/>
            <a:chExt cx="805792" cy="1575464"/>
          </a:xfrm>
        </p:grpSpPr>
        <p:grpSp>
          <p:nvGrpSpPr>
            <p:cNvPr id="7" name="Group 36"/>
            <p:cNvGrpSpPr/>
            <p:nvPr/>
          </p:nvGrpSpPr>
          <p:grpSpPr>
            <a:xfrm>
              <a:off x="5505721" y="3156279"/>
              <a:ext cx="805792" cy="1575464"/>
              <a:chOff x="2496214" y="2186701"/>
              <a:chExt cx="1078236" cy="2108139"/>
            </a:xfrm>
          </p:grpSpPr>
          <p:pic>
            <p:nvPicPr>
              <p:cNvPr id="71" name="Picture 7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2" name="Rectangle 71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70" name="Picture 6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570039" y="3353041"/>
              <a:ext cx="663543" cy="1096690"/>
            </a:xfrm>
            <a:prstGeom prst="rect">
              <a:avLst/>
            </a:prstGeom>
          </p:spPr>
        </p:pic>
      </p:grpSp>
      <p:grpSp>
        <p:nvGrpSpPr>
          <p:cNvPr id="8" name="Group 74"/>
          <p:cNvGrpSpPr/>
          <p:nvPr/>
        </p:nvGrpSpPr>
        <p:grpSpPr>
          <a:xfrm>
            <a:off x="4312149" y="1854424"/>
            <a:ext cx="588428" cy="1150479"/>
            <a:chOff x="4250291" y="3127131"/>
            <a:chExt cx="805792" cy="1575464"/>
          </a:xfrm>
        </p:grpSpPr>
        <p:grpSp>
          <p:nvGrpSpPr>
            <p:cNvPr id="9" name="Group 35"/>
            <p:cNvGrpSpPr/>
            <p:nvPr/>
          </p:nvGrpSpPr>
          <p:grpSpPr>
            <a:xfrm>
              <a:off x="4250291" y="3127131"/>
              <a:ext cx="805792" cy="1575464"/>
              <a:chOff x="2496214" y="2186701"/>
              <a:chExt cx="1078236" cy="2108139"/>
            </a:xfrm>
          </p:grpSpPr>
          <p:pic>
            <p:nvPicPr>
              <p:cNvPr id="78" name="Picture 77" descr="Canvas 5.png"/>
              <p:cNvPicPr>
                <a:picLocks noChangeAspect="1"/>
              </p:cNvPicPr>
              <p:nvPr/>
            </p:nvPicPr>
            <p:blipFill>
              <a:blip r:embed="rId4"/>
              <a:srcRect l="63612" t="9057" r="8065" b="15184"/>
              <a:stretch>
                <a:fillRect/>
              </a:stretch>
            </p:blipFill>
            <p:spPr>
              <a:xfrm>
                <a:off x="2496214" y="2186701"/>
                <a:ext cx="1078236" cy="2108139"/>
              </a:xfrm>
              <a:prstGeom prst="rect">
                <a:avLst/>
              </a:prstGeom>
            </p:spPr>
          </p:pic>
          <p:sp>
            <p:nvSpPr>
              <p:cNvPr id="79" name="Rectangle 78"/>
              <p:cNvSpPr/>
              <p:nvPr/>
            </p:nvSpPr>
            <p:spPr bwMode="auto">
              <a:xfrm>
                <a:off x="2657930" y="2710465"/>
                <a:ext cx="733222" cy="746360"/>
              </a:xfrm>
              <a:prstGeom prst="rect">
                <a:avLst/>
              </a:prstGeom>
              <a:solidFill>
                <a:srgbClr val="7E7E7E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US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Neutra Text" pitchFamily="50" charset="0"/>
                </a:endParaRPr>
              </a:p>
            </p:txBody>
          </p:sp>
        </p:grpSp>
        <p:pic>
          <p:nvPicPr>
            <p:cNvPr id="77" name="Picture 76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16259" y="3321890"/>
              <a:ext cx="663543" cy="1096690"/>
            </a:xfrm>
            <a:prstGeom prst="rect">
              <a:avLst/>
            </a:prstGeom>
          </p:spPr>
        </p:pic>
      </p:grpSp>
      <p:pic>
        <p:nvPicPr>
          <p:cNvPr id="8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42402" y="1639305"/>
            <a:ext cx="368526" cy="368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33754" y="1650167"/>
            <a:ext cx="333159" cy="3331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425835" y="1632504"/>
            <a:ext cx="376300" cy="3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4" name="Cloud 53"/>
          <p:cNvSpPr/>
          <p:nvPr/>
        </p:nvSpPr>
        <p:spPr bwMode="auto">
          <a:xfrm>
            <a:off x="2332571" y="3485690"/>
            <a:ext cx="4548512" cy="583107"/>
          </a:xfrm>
          <a:prstGeom prst="cloud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r>
              <a:rPr lang="en-US" sz="1800" b="1" dirty="0" smtClean="0">
                <a:solidFill>
                  <a:schemeClr val="bg1">
                    <a:lumMod val="50000"/>
                  </a:schemeClr>
                </a:solidFill>
                <a:latin typeface="Neutra Text" pitchFamily="50" charset="0"/>
              </a:rPr>
              <a:t>TCP/IP</a:t>
            </a:r>
          </a:p>
        </p:txBody>
      </p:sp>
      <p:cxnSp>
        <p:nvCxnSpPr>
          <p:cNvPr id="38" name="Straight Arrow Connector 37"/>
          <p:cNvCxnSpPr>
            <a:endCxn id="71" idx="2"/>
          </p:cNvCxnSpPr>
          <p:nvPr/>
        </p:nvCxnSpPr>
        <p:spPr bwMode="auto">
          <a:xfrm rot="16200000" flipV="1">
            <a:off x="5608827" y="3287018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rot="16200000" flipV="1">
            <a:off x="4382124" y="3260837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cxnSp>
        <p:nvCxnSpPr>
          <p:cNvPr id="41" name="Straight Arrow Connector 40"/>
          <p:cNvCxnSpPr/>
          <p:nvPr/>
        </p:nvCxnSpPr>
        <p:spPr bwMode="auto">
          <a:xfrm rot="16200000" flipV="1">
            <a:off x="3085970" y="3254499"/>
            <a:ext cx="511385" cy="5452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arrow" w="med" len="med"/>
            <a:tailEnd type="arrow" w="med" len="med"/>
          </a:ln>
          <a:effectLst/>
        </p:spPr>
      </p:cxnSp>
      <p:sp>
        <p:nvSpPr>
          <p:cNvPr id="33" name="Left Arrow 32"/>
          <p:cNvSpPr/>
          <p:nvPr/>
        </p:nvSpPr>
        <p:spPr bwMode="auto">
          <a:xfrm>
            <a:off x="2128415" y="4903019"/>
            <a:ext cx="975894" cy="481263"/>
          </a:xfrm>
          <a:prstGeom prst="leftArrow">
            <a:avLst/>
          </a:prstGeom>
          <a:solidFill>
            <a:srgbClr val="FF860E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Neutra Text" pitchFamily="50" charset="0"/>
            </a:endParaRPr>
          </a:p>
        </p:txBody>
      </p:sp>
      <p:pic>
        <p:nvPicPr>
          <p:cNvPr id="34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6987" y="4285398"/>
            <a:ext cx="1300831" cy="13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35745" y="4400366"/>
            <a:ext cx="1300831" cy="13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77451" y="4501967"/>
            <a:ext cx="1300831" cy="1300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47473" y="4779659"/>
            <a:ext cx="733465" cy="733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186789" y="1392868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462750" y="1418726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689980" y="1438567"/>
            <a:ext cx="280079" cy="280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lass Layers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1_Glass Layers">
      <a:majorFont>
        <a:latin typeface="Neutra Text"/>
        <a:ea typeface=""/>
        <a:cs typeface=""/>
      </a:majorFont>
      <a:minorFont>
        <a:latin typeface="Neutra Tex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Neutra Text" pitchFamily="50" charset="0"/>
          </a:defRPr>
        </a:defPPr>
      </a:lstStyle>
    </a:lnDef>
  </a:objectDefaults>
  <a:extraClrSchemeLst>
    <a:extraClrScheme>
      <a:clrScheme name="1_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lass Layers 9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0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1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C9E9FF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B6D3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2">
        <a:dk1>
          <a:srgbClr val="006600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lass Layers 13">
        <a:dk1>
          <a:srgbClr val="CCFFCC"/>
        </a:dk1>
        <a:lt1>
          <a:srgbClr val="FFFFFF"/>
        </a:lt1>
        <a:dk2>
          <a:srgbClr val="275485"/>
        </a:dk2>
        <a:lt2>
          <a:srgbClr val="FFFFB7"/>
        </a:lt2>
        <a:accent1>
          <a:srgbClr val="99CC00"/>
        </a:accent1>
        <a:accent2>
          <a:srgbClr val="CFECFF"/>
        </a:accent2>
        <a:accent3>
          <a:srgbClr val="ACB3C2"/>
        </a:accent3>
        <a:accent4>
          <a:srgbClr val="DADADA"/>
        </a:accent4>
        <a:accent5>
          <a:srgbClr val="CAE2AA"/>
        </a:accent5>
        <a:accent6>
          <a:srgbClr val="BBD6E7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32674</TotalTime>
  <Words>395</Words>
  <Application>Microsoft Macintosh PowerPoint</Application>
  <PresentationFormat>On-screen Show (4:3)</PresentationFormat>
  <Paragraphs>100</Paragraphs>
  <Slides>20</Slides>
  <Notes>6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1_Glass Layers</vt:lpstr>
      <vt:lpstr>Musubi:  A Mobile Social Internet </vt:lpstr>
      <vt:lpstr>Social App Platform</vt:lpstr>
      <vt:lpstr>Today’s Social Intranets</vt:lpstr>
      <vt:lpstr>Today’s Social Intranets</vt:lpstr>
      <vt:lpstr>Today’s Social Intranets</vt:lpstr>
      <vt:lpstr>Vision: Social Intranet -&gt; Internet</vt:lpstr>
      <vt:lpstr>Today Social Networking</vt:lpstr>
      <vt:lpstr>TGCP: Disintermediation</vt:lpstr>
      <vt:lpstr>Social App Platform</vt:lpstr>
      <vt:lpstr>POSI: Phone-Based Open Social Interactions API </vt:lpstr>
      <vt:lpstr>Friends = Address Book       Contacts</vt:lpstr>
      <vt:lpstr>High Level View</vt:lpstr>
      <vt:lpstr>Turn existing apps social Virility: friends’ app activities</vt:lpstr>
      <vt:lpstr>Starting a game</vt:lpstr>
      <vt:lpstr>Joining a Game</vt:lpstr>
      <vt:lpstr>Interactive TV with Privacy</vt:lpstr>
      <vt:lpstr>Musubi</vt:lpstr>
      <vt:lpstr>Privacy + Marketing Combo</vt:lpstr>
      <vt:lpstr>Experience-Infused Apps</vt:lpstr>
      <vt:lpstr>Research Direction</vt:lpstr>
    </vt:vector>
  </TitlesOfParts>
  <Company>55958-085-0013287-12699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Mobile</dc:title>
  <dc:creator>Da Noo Da Noo</dc:creator>
  <cp:lastModifiedBy>Monica</cp:lastModifiedBy>
  <cp:revision>719</cp:revision>
  <dcterms:created xsi:type="dcterms:W3CDTF">2012-02-24T08:09:45Z</dcterms:created>
  <dcterms:modified xsi:type="dcterms:W3CDTF">2012-02-24T08:14:03Z</dcterms:modified>
</cp:coreProperties>
</file>